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4"/>
  </p:sldMasterIdLst>
  <p:notesMasterIdLst>
    <p:notesMasterId r:id="rId27"/>
  </p:notesMasterIdLst>
  <p:handoutMasterIdLst>
    <p:handoutMasterId r:id="rId28"/>
  </p:handoutMasterIdLst>
  <p:sldIdLst>
    <p:sldId id="256" r:id="rId5"/>
    <p:sldId id="279" r:id="rId6"/>
    <p:sldId id="264" r:id="rId7"/>
    <p:sldId id="282" r:id="rId8"/>
    <p:sldId id="259" r:id="rId9"/>
    <p:sldId id="280" r:id="rId10"/>
    <p:sldId id="261" r:id="rId11"/>
    <p:sldId id="266" r:id="rId12"/>
    <p:sldId id="260" r:id="rId13"/>
    <p:sldId id="286" r:id="rId14"/>
    <p:sldId id="287" r:id="rId15"/>
    <p:sldId id="283" r:id="rId16"/>
    <p:sldId id="315" r:id="rId17"/>
    <p:sldId id="317" r:id="rId18"/>
    <p:sldId id="316" r:id="rId19"/>
    <p:sldId id="268" r:id="rId20"/>
    <p:sldId id="308" r:id="rId21"/>
    <p:sldId id="273" r:id="rId22"/>
    <p:sldId id="274" r:id="rId23"/>
    <p:sldId id="303" r:id="rId24"/>
    <p:sldId id="284" r:id="rId25"/>
    <p:sldId id="28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B58"/>
    <a:srgbClr val="D4E5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F93EC-DE71-4C5D-BF67-B6D6B08B2C18}" v="7" dt="2020-10-22T08:06:41.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15" autoAdjust="0"/>
  </p:normalViewPr>
  <p:slideViewPr>
    <p:cSldViewPr snapToGrid="0" snapToObjects="1">
      <p:cViewPr varScale="1">
        <p:scale>
          <a:sx n="58" d="100"/>
          <a:sy n="58" d="100"/>
        </p:scale>
        <p:origin x="152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nb-NO" sz="1200"/>
              <a:t>Omsetningssituasjon</a:t>
            </a:r>
            <a:r>
              <a:rPr lang="nb-NO" sz="1200" baseline="0"/>
              <a:t> - Trades</a:t>
            </a:r>
            <a:endParaRPr lang="nb-NO"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stacked"/>
        <c:varyColors val="0"/>
        <c:ser>
          <c:idx val="0"/>
          <c:order val="0"/>
          <c:tx>
            <c:strRef>
              <c:f>'Ark2'!$M$209</c:f>
              <c:strCache>
                <c:ptCount val="1"/>
                <c:pt idx="0">
                  <c:v>Ferje</c:v>
                </c:pt>
              </c:strCache>
            </c:strRef>
          </c:tx>
          <c:spPr>
            <a:solidFill>
              <a:schemeClr val="accent1"/>
            </a:solidFill>
            <a:ln>
              <a:noFill/>
            </a:ln>
            <a:effectLst/>
          </c:spPr>
          <c:invertIfNegative val="0"/>
          <c:cat>
            <c:strRef>
              <c:f>'Ark2'!$N$208:$Q$208</c:f>
              <c:strCache>
                <c:ptCount val="4"/>
                <c:pt idx="0">
                  <c:v>2008</c:v>
                </c:pt>
                <c:pt idx="1">
                  <c:v>2013</c:v>
                </c:pt>
                <c:pt idx="2">
                  <c:v>2018</c:v>
                </c:pt>
                <c:pt idx="3">
                  <c:v>B2020</c:v>
                </c:pt>
              </c:strCache>
            </c:strRef>
          </c:cat>
          <c:val>
            <c:numRef>
              <c:f>'Ark2'!$N$209:$Q$209</c:f>
              <c:numCache>
                <c:formatCode>#,##0</c:formatCode>
                <c:ptCount val="4"/>
                <c:pt idx="0">
                  <c:v>14746</c:v>
                </c:pt>
                <c:pt idx="1">
                  <c:v>14981</c:v>
                </c:pt>
                <c:pt idx="2">
                  <c:v>16151</c:v>
                </c:pt>
                <c:pt idx="3">
                  <c:v>17180</c:v>
                </c:pt>
              </c:numCache>
            </c:numRef>
          </c:val>
          <c:extLst>
            <c:ext xmlns:c16="http://schemas.microsoft.com/office/drawing/2014/chart" uri="{C3380CC4-5D6E-409C-BE32-E72D297353CC}">
              <c16:uniqueId val="{00000000-92AA-4C50-AAFB-B321DE3C55AA}"/>
            </c:ext>
          </c:extLst>
        </c:ser>
        <c:ser>
          <c:idx val="1"/>
          <c:order val="1"/>
          <c:tx>
            <c:strRef>
              <c:f>'Ark2'!$M$210</c:f>
              <c:strCache>
                <c:ptCount val="1"/>
                <c:pt idx="0">
                  <c:v>Container</c:v>
                </c:pt>
              </c:strCache>
            </c:strRef>
          </c:tx>
          <c:spPr>
            <a:solidFill>
              <a:schemeClr val="accent2"/>
            </a:solidFill>
            <a:ln>
              <a:noFill/>
            </a:ln>
            <a:effectLst/>
          </c:spPr>
          <c:invertIfNegative val="0"/>
          <c:cat>
            <c:strRef>
              <c:f>'Ark2'!$N$208:$Q$208</c:f>
              <c:strCache>
                <c:ptCount val="4"/>
                <c:pt idx="0">
                  <c:v>2008</c:v>
                </c:pt>
                <c:pt idx="1">
                  <c:v>2013</c:v>
                </c:pt>
                <c:pt idx="2">
                  <c:v>2018</c:v>
                </c:pt>
                <c:pt idx="3">
                  <c:v>B2020</c:v>
                </c:pt>
              </c:strCache>
            </c:strRef>
          </c:cat>
          <c:val>
            <c:numRef>
              <c:f>'Ark2'!$N$210:$Q$210</c:f>
              <c:numCache>
                <c:formatCode>#,##0</c:formatCode>
                <c:ptCount val="4"/>
                <c:pt idx="0">
                  <c:v>15324</c:v>
                </c:pt>
                <c:pt idx="1">
                  <c:v>20752</c:v>
                </c:pt>
                <c:pt idx="2">
                  <c:v>25801</c:v>
                </c:pt>
                <c:pt idx="3">
                  <c:v>30474</c:v>
                </c:pt>
              </c:numCache>
            </c:numRef>
          </c:val>
          <c:extLst>
            <c:ext xmlns:c16="http://schemas.microsoft.com/office/drawing/2014/chart" uri="{C3380CC4-5D6E-409C-BE32-E72D297353CC}">
              <c16:uniqueId val="{00000001-92AA-4C50-AAFB-B321DE3C55AA}"/>
            </c:ext>
          </c:extLst>
        </c:ser>
        <c:ser>
          <c:idx val="2"/>
          <c:order val="2"/>
          <c:tx>
            <c:strRef>
              <c:f>'Ark2'!$M$211</c:f>
              <c:strCache>
                <c:ptCount val="1"/>
                <c:pt idx="0">
                  <c:v>Øvrig virksomhet</c:v>
                </c:pt>
              </c:strCache>
            </c:strRef>
          </c:tx>
          <c:spPr>
            <a:solidFill>
              <a:schemeClr val="accent3"/>
            </a:solidFill>
            <a:ln>
              <a:noFill/>
            </a:ln>
            <a:effectLst/>
          </c:spPr>
          <c:invertIfNegative val="0"/>
          <c:cat>
            <c:strRef>
              <c:f>'Ark2'!$N$208:$Q$208</c:f>
              <c:strCache>
                <c:ptCount val="4"/>
                <c:pt idx="0">
                  <c:v>2008</c:v>
                </c:pt>
                <c:pt idx="1">
                  <c:v>2013</c:v>
                </c:pt>
                <c:pt idx="2">
                  <c:v>2018</c:v>
                </c:pt>
                <c:pt idx="3">
                  <c:v>B2020</c:v>
                </c:pt>
              </c:strCache>
            </c:strRef>
          </c:cat>
          <c:val>
            <c:numRef>
              <c:f>'Ark2'!$N$211:$Q$211</c:f>
              <c:numCache>
                <c:formatCode>#,##0</c:formatCode>
                <c:ptCount val="4"/>
                <c:pt idx="0">
                  <c:v>14359</c:v>
                </c:pt>
                <c:pt idx="1">
                  <c:v>17055</c:v>
                </c:pt>
                <c:pt idx="2">
                  <c:v>23649</c:v>
                </c:pt>
                <c:pt idx="3">
                  <c:v>17958</c:v>
                </c:pt>
              </c:numCache>
            </c:numRef>
          </c:val>
          <c:extLst>
            <c:ext xmlns:c16="http://schemas.microsoft.com/office/drawing/2014/chart" uri="{C3380CC4-5D6E-409C-BE32-E72D297353CC}">
              <c16:uniqueId val="{00000002-92AA-4C50-AAFB-B321DE3C55AA}"/>
            </c:ext>
          </c:extLst>
        </c:ser>
        <c:dLbls>
          <c:showLegendKey val="0"/>
          <c:showVal val="0"/>
          <c:showCatName val="0"/>
          <c:showSerName val="0"/>
          <c:showPercent val="0"/>
          <c:showBubbleSize val="0"/>
        </c:dLbls>
        <c:gapWidth val="150"/>
        <c:overlap val="100"/>
        <c:axId val="977958056"/>
        <c:axId val="977959368"/>
      </c:barChart>
      <c:lineChart>
        <c:grouping val="standard"/>
        <c:varyColors val="0"/>
        <c:ser>
          <c:idx val="3"/>
          <c:order val="3"/>
          <c:tx>
            <c:strRef>
              <c:f>'Ark2'!$M$212</c:f>
              <c:strCache>
                <c:ptCount val="1"/>
                <c:pt idx="0">
                  <c:v>Container %</c:v>
                </c:pt>
              </c:strCache>
            </c:strRef>
          </c:tx>
          <c:spPr>
            <a:ln w="28575" cap="rnd">
              <a:solidFill>
                <a:schemeClr val="accent4"/>
              </a:solidFill>
              <a:prstDash val="dash"/>
              <a:round/>
            </a:ln>
            <a:effectLst/>
          </c:spPr>
          <c:marker>
            <c:symbol val="none"/>
          </c:marker>
          <c:cat>
            <c:strRef>
              <c:f>'Ark2'!$N$208:$Q$208</c:f>
              <c:strCache>
                <c:ptCount val="4"/>
                <c:pt idx="0">
                  <c:v>2008</c:v>
                </c:pt>
                <c:pt idx="1">
                  <c:v>2013</c:v>
                </c:pt>
                <c:pt idx="2">
                  <c:v>2018</c:v>
                </c:pt>
                <c:pt idx="3">
                  <c:v>B2020</c:v>
                </c:pt>
              </c:strCache>
            </c:strRef>
          </c:cat>
          <c:val>
            <c:numRef>
              <c:f>'Ark2'!$N$212:$Q$212</c:f>
              <c:numCache>
                <c:formatCode>0%</c:formatCode>
                <c:ptCount val="4"/>
                <c:pt idx="0">
                  <c:v>0.34</c:v>
                </c:pt>
                <c:pt idx="1">
                  <c:v>0.39</c:v>
                </c:pt>
                <c:pt idx="2">
                  <c:v>0.39</c:v>
                </c:pt>
                <c:pt idx="3">
                  <c:v>0.46</c:v>
                </c:pt>
              </c:numCache>
            </c:numRef>
          </c:val>
          <c:smooth val="0"/>
          <c:extLst>
            <c:ext xmlns:c16="http://schemas.microsoft.com/office/drawing/2014/chart" uri="{C3380CC4-5D6E-409C-BE32-E72D297353CC}">
              <c16:uniqueId val="{00000003-92AA-4C50-AAFB-B321DE3C55AA}"/>
            </c:ext>
          </c:extLst>
        </c:ser>
        <c:dLbls>
          <c:showLegendKey val="0"/>
          <c:showVal val="0"/>
          <c:showCatName val="0"/>
          <c:showSerName val="0"/>
          <c:showPercent val="0"/>
          <c:showBubbleSize val="0"/>
        </c:dLbls>
        <c:marker val="1"/>
        <c:smooth val="0"/>
        <c:axId val="977962320"/>
        <c:axId val="977965600"/>
      </c:lineChart>
      <c:catAx>
        <c:axId val="97795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77959368"/>
        <c:crosses val="autoZero"/>
        <c:auto val="1"/>
        <c:lblAlgn val="ctr"/>
        <c:lblOffset val="100"/>
        <c:noMultiLvlLbl val="0"/>
      </c:catAx>
      <c:valAx>
        <c:axId val="977959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77958056"/>
        <c:crosses val="autoZero"/>
        <c:crossBetween val="between"/>
      </c:valAx>
      <c:valAx>
        <c:axId val="97796560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77962320"/>
        <c:crosses val="max"/>
        <c:crossBetween val="between"/>
      </c:valAx>
      <c:catAx>
        <c:axId val="977962320"/>
        <c:scaling>
          <c:orientation val="minMax"/>
        </c:scaling>
        <c:delete val="1"/>
        <c:axPos val="b"/>
        <c:numFmt formatCode="General" sourceLinked="1"/>
        <c:majorTickMark val="out"/>
        <c:minorTickMark val="none"/>
        <c:tickLblPos val="nextTo"/>
        <c:crossAx val="977965600"/>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Omsetningsutvikling, faste og variable inntekter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1023381452318461"/>
          <c:y val="0.1397388667223772"/>
          <c:w val="0.85921062992125985"/>
          <c:h val="0.66869460824123439"/>
        </c:manualLayout>
      </c:layout>
      <c:barChart>
        <c:barDir val="col"/>
        <c:grouping val="clustered"/>
        <c:varyColors val="0"/>
        <c:ser>
          <c:idx val="0"/>
          <c:order val="0"/>
          <c:tx>
            <c:strRef>
              <c:f>'Ark2'!$F$211</c:f>
              <c:strCache>
                <c:ptCount val="1"/>
                <c:pt idx="0">
                  <c:v>Trafikkinntekter</c:v>
                </c:pt>
              </c:strCache>
            </c:strRef>
          </c:tx>
          <c:spPr>
            <a:solidFill>
              <a:schemeClr val="accent1"/>
            </a:solidFill>
            <a:ln>
              <a:noFill/>
            </a:ln>
            <a:effectLst/>
          </c:spPr>
          <c:invertIfNegative val="0"/>
          <c:cat>
            <c:strRef>
              <c:f>'Ark2'!$G$210:$L$210</c:f>
              <c:strCache>
                <c:ptCount val="6"/>
                <c:pt idx="0">
                  <c:v>2014</c:v>
                </c:pt>
                <c:pt idx="1">
                  <c:v>2015</c:v>
                </c:pt>
                <c:pt idx="2">
                  <c:v>2016</c:v>
                </c:pt>
                <c:pt idx="3">
                  <c:v>2017</c:v>
                </c:pt>
                <c:pt idx="4">
                  <c:v>2018</c:v>
                </c:pt>
                <c:pt idx="5">
                  <c:v>B2020</c:v>
                </c:pt>
              </c:strCache>
            </c:strRef>
          </c:cat>
          <c:val>
            <c:numRef>
              <c:f>'Ark2'!$G$211:$L$211</c:f>
              <c:numCache>
                <c:formatCode>#,##0</c:formatCode>
                <c:ptCount val="6"/>
                <c:pt idx="0">
                  <c:v>31239</c:v>
                </c:pt>
                <c:pt idx="1">
                  <c:v>31206</c:v>
                </c:pt>
                <c:pt idx="2">
                  <c:v>30377</c:v>
                </c:pt>
                <c:pt idx="3">
                  <c:v>35051</c:v>
                </c:pt>
                <c:pt idx="4">
                  <c:v>36398</c:v>
                </c:pt>
                <c:pt idx="5">
                  <c:v>37677</c:v>
                </c:pt>
              </c:numCache>
            </c:numRef>
          </c:val>
          <c:extLst>
            <c:ext xmlns:c16="http://schemas.microsoft.com/office/drawing/2014/chart" uri="{C3380CC4-5D6E-409C-BE32-E72D297353CC}">
              <c16:uniqueId val="{00000000-4041-47F7-8993-70D5184DDEED}"/>
            </c:ext>
          </c:extLst>
        </c:ser>
        <c:ser>
          <c:idx val="1"/>
          <c:order val="1"/>
          <c:tx>
            <c:strRef>
              <c:f>'Ark2'!$F$212</c:f>
              <c:strCache>
                <c:ptCount val="1"/>
                <c:pt idx="0">
                  <c:v>Faste kontraktsinntekter</c:v>
                </c:pt>
              </c:strCache>
            </c:strRef>
          </c:tx>
          <c:spPr>
            <a:solidFill>
              <a:schemeClr val="accent2"/>
            </a:solidFill>
            <a:ln>
              <a:noFill/>
            </a:ln>
            <a:effectLst/>
          </c:spPr>
          <c:invertIfNegative val="0"/>
          <c:cat>
            <c:strRef>
              <c:f>'Ark2'!$G$210:$L$210</c:f>
              <c:strCache>
                <c:ptCount val="6"/>
                <c:pt idx="0">
                  <c:v>2014</c:v>
                </c:pt>
                <c:pt idx="1">
                  <c:v>2015</c:v>
                </c:pt>
                <c:pt idx="2">
                  <c:v>2016</c:v>
                </c:pt>
                <c:pt idx="3">
                  <c:v>2017</c:v>
                </c:pt>
                <c:pt idx="4">
                  <c:v>2018</c:v>
                </c:pt>
                <c:pt idx="5">
                  <c:v>B2020</c:v>
                </c:pt>
              </c:strCache>
            </c:strRef>
          </c:cat>
          <c:val>
            <c:numRef>
              <c:f>'Ark2'!$G$212:$L$212</c:f>
              <c:numCache>
                <c:formatCode>#,##0</c:formatCode>
                <c:ptCount val="6"/>
                <c:pt idx="0">
                  <c:v>24934</c:v>
                </c:pt>
                <c:pt idx="1">
                  <c:v>26002</c:v>
                </c:pt>
                <c:pt idx="2">
                  <c:v>28786</c:v>
                </c:pt>
                <c:pt idx="3">
                  <c:v>29576</c:v>
                </c:pt>
                <c:pt idx="4">
                  <c:v>29183</c:v>
                </c:pt>
                <c:pt idx="5">
                  <c:v>27935</c:v>
                </c:pt>
              </c:numCache>
            </c:numRef>
          </c:val>
          <c:extLst>
            <c:ext xmlns:c16="http://schemas.microsoft.com/office/drawing/2014/chart" uri="{C3380CC4-5D6E-409C-BE32-E72D297353CC}">
              <c16:uniqueId val="{00000001-4041-47F7-8993-70D5184DDEED}"/>
            </c:ext>
          </c:extLst>
        </c:ser>
        <c:dLbls>
          <c:showLegendKey val="0"/>
          <c:showVal val="0"/>
          <c:showCatName val="0"/>
          <c:showSerName val="0"/>
          <c:showPercent val="0"/>
          <c:showBubbleSize val="0"/>
        </c:dLbls>
        <c:gapWidth val="219"/>
        <c:overlap val="-27"/>
        <c:axId val="846254864"/>
        <c:axId val="846256176"/>
      </c:barChart>
      <c:lineChart>
        <c:grouping val="standard"/>
        <c:varyColors val="0"/>
        <c:ser>
          <c:idx val="2"/>
          <c:order val="2"/>
          <c:tx>
            <c:strRef>
              <c:f>'Ark2'!$F$213</c:f>
              <c:strCache>
                <c:ptCount val="1"/>
                <c:pt idx="0">
                  <c:v>Totale salgsinntekter</c:v>
                </c:pt>
              </c:strCache>
            </c:strRef>
          </c:tx>
          <c:spPr>
            <a:ln w="28575" cap="rnd">
              <a:solidFill>
                <a:schemeClr val="accent3"/>
              </a:solidFill>
              <a:round/>
            </a:ln>
            <a:effectLst/>
          </c:spPr>
          <c:marker>
            <c:symbol val="none"/>
          </c:marker>
          <c:cat>
            <c:strRef>
              <c:f>'Ark2'!$G$210:$L$210</c:f>
              <c:strCache>
                <c:ptCount val="6"/>
                <c:pt idx="0">
                  <c:v>2014</c:v>
                </c:pt>
                <c:pt idx="1">
                  <c:v>2015</c:v>
                </c:pt>
                <c:pt idx="2">
                  <c:v>2016</c:v>
                </c:pt>
                <c:pt idx="3">
                  <c:v>2017</c:v>
                </c:pt>
                <c:pt idx="4">
                  <c:v>2018</c:v>
                </c:pt>
                <c:pt idx="5">
                  <c:v>B2020</c:v>
                </c:pt>
              </c:strCache>
            </c:strRef>
          </c:cat>
          <c:val>
            <c:numRef>
              <c:f>'Ark2'!$G$213:$L$213</c:f>
              <c:numCache>
                <c:formatCode>#,##0</c:formatCode>
                <c:ptCount val="6"/>
                <c:pt idx="0">
                  <c:v>56173</c:v>
                </c:pt>
                <c:pt idx="1">
                  <c:v>57208</c:v>
                </c:pt>
                <c:pt idx="2">
                  <c:v>59163</c:v>
                </c:pt>
                <c:pt idx="3">
                  <c:v>64627</c:v>
                </c:pt>
                <c:pt idx="4">
                  <c:v>65581</c:v>
                </c:pt>
                <c:pt idx="5">
                  <c:v>65612</c:v>
                </c:pt>
              </c:numCache>
            </c:numRef>
          </c:val>
          <c:smooth val="0"/>
          <c:extLst>
            <c:ext xmlns:c16="http://schemas.microsoft.com/office/drawing/2014/chart" uri="{C3380CC4-5D6E-409C-BE32-E72D297353CC}">
              <c16:uniqueId val="{00000002-4041-47F7-8993-70D5184DDEED}"/>
            </c:ext>
          </c:extLst>
        </c:ser>
        <c:dLbls>
          <c:showLegendKey val="0"/>
          <c:showVal val="0"/>
          <c:showCatName val="0"/>
          <c:showSerName val="0"/>
          <c:showPercent val="0"/>
          <c:showBubbleSize val="0"/>
        </c:dLbls>
        <c:marker val="1"/>
        <c:smooth val="0"/>
        <c:axId val="971347624"/>
        <c:axId val="971346640"/>
      </c:lineChart>
      <c:catAx>
        <c:axId val="84625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46256176"/>
        <c:crosses val="autoZero"/>
        <c:auto val="1"/>
        <c:lblAlgn val="ctr"/>
        <c:lblOffset val="100"/>
        <c:noMultiLvlLbl val="0"/>
      </c:catAx>
      <c:valAx>
        <c:axId val="846256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46254864"/>
        <c:crosses val="autoZero"/>
        <c:crossBetween val="between"/>
      </c:valAx>
      <c:valAx>
        <c:axId val="971346640"/>
        <c:scaling>
          <c:orientation val="minMax"/>
          <c:max val="68000"/>
          <c:min val="36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71347624"/>
        <c:crosses val="max"/>
        <c:crossBetween val="between"/>
        <c:majorUnit val="4000"/>
      </c:valAx>
      <c:catAx>
        <c:axId val="971347624"/>
        <c:scaling>
          <c:orientation val="minMax"/>
        </c:scaling>
        <c:delete val="1"/>
        <c:axPos val="b"/>
        <c:numFmt formatCode="General" sourceLinked="1"/>
        <c:majorTickMark val="out"/>
        <c:minorTickMark val="none"/>
        <c:tickLblPos val="nextTo"/>
        <c:crossAx val="971346640"/>
        <c:crosses val="autoZero"/>
        <c:auto val="1"/>
        <c:lblAlgn val="ctr"/>
        <c:lblOffset val="100"/>
        <c:noMultiLvlLbl val="0"/>
      </c:catAx>
      <c:spPr>
        <a:noFill/>
        <a:ln>
          <a:noFill/>
        </a:ln>
        <a:effectLst/>
      </c:spPr>
    </c:plotArea>
    <c:legend>
      <c:legendPos val="b"/>
      <c:layout>
        <c:manualLayout>
          <c:xMode val="edge"/>
          <c:yMode val="edge"/>
          <c:x val="5.2777777777777778E-2"/>
          <c:y val="0.90908903241027461"/>
          <c:w val="0.9"/>
          <c:h val="9.02895565020664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2076BF6-9247-F54D-96CF-34B0FD3A4DA8}" type="datetimeFigureOut">
              <a:rPr lang="en-US" smtClean="0"/>
              <a:t>10/22/2020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E9B024F-D1D9-914C-B400-15B2BA2793F8}" type="slidenum">
              <a:rPr lang="en-US" smtClean="0"/>
              <a:t>‹#›</a:t>
            </a:fld>
            <a:endParaRPr lang="en-US"/>
          </a:p>
        </p:txBody>
      </p:sp>
    </p:spTree>
    <p:extLst>
      <p:ext uri="{BB962C8B-B14F-4D97-AF65-F5344CB8AC3E}">
        <p14:creationId xmlns:p14="http://schemas.microsoft.com/office/powerpoint/2010/main" val="1703971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875BDA6-9C00-D747-9B3E-87CFF2E8AABE}" type="datetimeFigureOut">
              <a:rPr lang="en-US" smtClean="0"/>
              <a:t>10/22/2020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AE5CF5F-D7EA-0449-8C27-0E6D5A58C518}" type="slidenum">
              <a:rPr lang="en-US" smtClean="0"/>
              <a:t>‹#›</a:t>
            </a:fld>
            <a:endParaRPr lang="en-US"/>
          </a:p>
        </p:txBody>
      </p:sp>
    </p:spTree>
    <p:extLst>
      <p:ext uri="{BB962C8B-B14F-4D97-AF65-F5344CB8AC3E}">
        <p14:creationId xmlns:p14="http://schemas.microsoft.com/office/powerpoint/2010/main" val="35989415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E5CF5F-D7EA-0449-8C27-0E6D5A58C518}" type="slidenum">
              <a:rPr lang="en-US" smtClean="0"/>
              <a:t>2</a:t>
            </a:fld>
            <a:endParaRPr lang="en-US"/>
          </a:p>
        </p:txBody>
      </p:sp>
    </p:spTree>
    <p:extLst>
      <p:ext uri="{BB962C8B-B14F-4D97-AF65-F5344CB8AC3E}">
        <p14:creationId xmlns:p14="http://schemas.microsoft.com/office/powerpoint/2010/main" val="287820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AE5CF5F-D7EA-0449-8C27-0E6D5A58C518}" type="slidenum">
              <a:rPr lang="en-US" smtClean="0"/>
              <a:t>15</a:t>
            </a:fld>
            <a:endParaRPr lang="en-US"/>
          </a:p>
        </p:txBody>
      </p:sp>
    </p:spTree>
    <p:extLst>
      <p:ext uri="{BB962C8B-B14F-4D97-AF65-F5344CB8AC3E}">
        <p14:creationId xmlns:p14="http://schemas.microsoft.com/office/powerpoint/2010/main" val="395793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E5CF5F-D7EA-0449-8C27-0E6D5A58C518}" type="slidenum">
              <a:rPr lang="en-US" smtClean="0"/>
              <a:t>16</a:t>
            </a:fld>
            <a:endParaRPr lang="en-US"/>
          </a:p>
        </p:txBody>
      </p:sp>
    </p:spTree>
    <p:extLst>
      <p:ext uri="{BB962C8B-B14F-4D97-AF65-F5344CB8AC3E}">
        <p14:creationId xmlns:p14="http://schemas.microsoft.com/office/powerpoint/2010/main" val="11355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E5CF5F-D7EA-0449-8C27-0E6D5A58C518}" type="slidenum">
              <a:rPr lang="en-US" smtClean="0"/>
              <a:t>20</a:t>
            </a:fld>
            <a:endParaRPr lang="en-US"/>
          </a:p>
        </p:txBody>
      </p:sp>
    </p:spTree>
    <p:extLst>
      <p:ext uri="{BB962C8B-B14F-4D97-AF65-F5344CB8AC3E}">
        <p14:creationId xmlns:p14="http://schemas.microsoft.com/office/powerpoint/2010/main" val="122085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E5CF5F-D7EA-0449-8C27-0E6D5A58C518}" type="slidenum">
              <a:rPr lang="en-US" smtClean="0"/>
              <a:t>22</a:t>
            </a:fld>
            <a:endParaRPr lang="en-US"/>
          </a:p>
        </p:txBody>
      </p:sp>
    </p:spTree>
    <p:extLst>
      <p:ext uri="{BB962C8B-B14F-4D97-AF65-F5344CB8AC3E}">
        <p14:creationId xmlns:p14="http://schemas.microsoft.com/office/powerpoint/2010/main" val="236311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E5CF5F-D7EA-0449-8C27-0E6D5A58C518}" type="slidenum">
              <a:rPr lang="en-US" smtClean="0"/>
              <a:t>3</a:t>
            </a:fld>
            <a:endParaRPr lang="en-US"/>
          </a:p>
        </p:txBody>
      </p:sp>
    </p:spTree>
    <p:extLst>
      <p:ext uri="{BB962C8B-B14F-4D97-AF65-F5344CB8AC3E}">
        <p14:creationId xmlns:p14="http://schemas.microsoft.com/office/powerpoint/2010/main" val="233005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E5CF5F-D7EA-0449-8C27-0E6D5A58C518}" type="slidenum">
              <a:rPr lang="en-US" smtClean="0"/>
              <a:t>4</a:t>
            </a:fld>
            <a:endParaRPr lang="en-US"/>
          </a:p>
        </p:txBody>
      </p:sp>
    </p:spTree>
    <p:extLst>
      <p:ext uri="{BB962C8B-B14F-4D97-AF65-F5344CB8AC3E}">
        <p14:creationId xmlns:p14="http://schemas.microsoft.com/office/powerpoint/2010/main" val="138514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E5CF5F-D7EA-0449-8C27-0E6D5A58C518}" type="slidenum">
              <a:rPr lang="en-US" smtClean="0"/>
              <a:t>6</a:t>
            </a:fld>
            <a:endParaRPr lang="en-US"/>
          </a:p>
        </p:txBody>
      </p:sp>
    </p:spTree>
    <p:extLst>
      <p:ext uri="{BB962C8B-B14F-4D97-AF65-F5344CB8AC3E}">
        <p14:creationId xmlns:p14="http://schemas.microsoft.com/office/powerpoint/2010/main" val="82062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E5CF5F-D7EA-0449-8C27-0E6D5A58C518}" type="slidenum">
              <a:rPr lang="en-US" smtClean="0"/>
              <a:t>7</a:t>
            </a:fld>
            <a:endParaRPr lang="en-US"/>
          </a:p>
        </p:txBody>
      </p:sp>
    </p:spTree>
    <p:extLst>
      <p:ext uri="{BB962C8B-B14F-4D97-AF65-F5344CB8AC3E}">
        <p14:creationId xmlns:p14="http://schemas.microsoft.com/office/powerpoint/2010/main" val="14927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E5CF5F-D7EA-0449-8C27-0E6D5A58C518}" type="slidenum">
              <a:rPr lang="en-US" smtClean="0"/>
              <a:t>9</a:t>
            </a:fld>
            <a:endParaRPr lang="en-US"/>
          </a:p>
        </p:txBody>
      </p:sp>
    </p:spTree>
    <p:extLst>
      <p:ext uri="{BB962C8B-B14F-4D97-AF65-F5344CB8AC3E}">
        <p14:creationId xmlns:p14="http://schemas.microsoft.com/office/powerpoint/2010/main" val="22282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AE5CF5F-D7EA-0449-8C27-0E6D5A58C518}" type="slidenum">
              <a:rPr lang="en-US" smtClean="0"/>
              <a:t>10</a:t>
            </a:fld>
            <a:endParaRPr lang="en-US"/>
          </a:p>
        </p:txBody>
      </p:sp>
    </p:spTree>
    <p:extLst>
      <p:ext uri="{BB962C8B-B14F-4D97-AF65-F5344CB8AC3E}">
        <p14:creationId xmlns:p14="http://schemas.microsoft.com/office/powerpoint/2010/main" val="250889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I henhold til Strategiplan (utkast) for Larvik Havn KF er målet å realisere følgende punkter i FNs Bærekrafts mål innen 2030:</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Mål 7: Ren energi for alle:</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Larvik Havn KF er i et samarbeid med øvrige havner i Oslofjorden, der vi jobber med felles miljøavtaler og ladestrøm til skipsflåten.</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Mål 9: Innovasjon og infrastruktur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Larvik Havn KF skal være en regional spydspiss i intermodal transport. For å oppnå dette skal det fortsatt satses på utvikling av containervirksomheten, basert på gjeldende driftsmodell. </a:t>
            </a:r>
          </a:p>
          <a:p>
            <a:r>
              <a:rPr lang="nb-NO" sz="1200" kern="1200" dirty="0">
                <a:solidFill>
                  <a:schemeClr val="tx1"/>
                </a:solidFill>
                <a:effectLst/>
                <a:latin typeface="+mn-lt"/>
                <a:ea typeface="+mn-ea"/>
                <a:cs typeface="+mn-cs"/>
              </a:rPr>
              <a:t>-	Målet for LHKF 2030 er derfor å opprettholde posisjonen som regionens viktigste containerhavn, og derigjennom vesentlig bidra til reduksjon av veitrafikk og klimagassutslipp.</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Mål 11: Bærekraftige byer og samfunn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Larvik havn har en sentral beliggenhet i byen. Vi skal jobbe med å finne de gode løsningene som kan bidra til at Larvik Havn blir en mer miljøvennlig havn – og byen et bedre sted å bo i.     	</a:t>
            </a:r>
          </a:p>
          <a:p>
            <a:r>
              <a:rPr lang="nb-NO" sz="1200" kern="1200" dirty="0">
                <a:solidFill>
                  <a:schemeClr val="tx1"/>
                </a:solidFill>
                <a:effectLst/>
                <a:latin typeface="+mn-lt"/>
                <a:ea typeface="+mn-ea"/>
                <a:cs typeface="+mn-cs"/>
              </a:rPr>
              <a:t>-	En større grad av elektrifiserte terminaloperasjoner i Larvik havn og mindre lokaltransport av gods på vei vil være viktige miljømessige bidragsytere for byområdene i og rundt havna. Autonome skip i korte </a:t>
            </a:r>
            <a:r>
              <a:rPr lang="nb-NO" sz="1200" kern="1200" dirty="0" err="1">
                <a:solidFill>
                  <a:schemeClr val="tx1"/>
                </a:solidFill>
                <a:effectLst/>
                <a:latin typeface="+mn-lt"/>
                <a:ea typeface="+mn-ea"/>
                <a:cs typeface="+mn-cs"/>
              </a:rPr>
              <a:t>feeder</a:t>
            </a:r>
            <a:r>
              <a:rPr lang="nb-NO" sz="1200" kern="1200" dirty="0">
                <a:solidFill>
                  <a:schemeClr val="tx1"/>
                </a:solidFill>
                <a:effectLst/>
                <a:latin typeface="+mn-lt"/>
                <a:ea typeface="+mn-ea"/>
                <a:cs typeface="+mn-cs"/>
              </a:rPr>
              <a:t>-ruter vil redusere bruken av lastebil til/fra Revet.</a:t>
            </a:r>
          </a:p>
          <a:p>
            <a:r>
              <a:rPr lang="nb-NO" sz="1200" kern="1200" dirty="0">
                <a:solidFill>
                  <a:schemeClr val="tx1"/>
                </a:solidFill>
                <a:effectLst/>
                <a:latin typeface="+mn-lt"/>
                <a:ea typeface="+mn-ea"/>
                <a:cs typeface="+mn-cs"/>
              </a:rPr>
              <a:t>LHKF Mål: </a:t>
            </a:r>
          </a:p>
          <a:p>
            <a:r>
              <a:rPr lang="nb-NO" sz="1200" kern="1200" dirty="0">
                <a:solidFill>
                  <a:schemeClr val="tx1"/>
                </a:solidFill>
                <a:effectLst/>
                <a:latin typeface="+mn-lt"/>
                <a:ea typeface="+mn-ea"/>
                <a:cs typeface="+mn-cs"/>
              </a:rPr>
              <a:t>-	Larvik Havn skal redusere negative konsekvenser for miljøet i byen ved å legge særlig vekt på luftkvalitet og støy.</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Mål 13: Stoppe klimaendringene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Å stoppe klimaendringene er et </a:t>
            </a:r>
            <a:r>
              <a:rPr lang="nb-NO" sz="1200" kern="1200" dirty="0" err="1">
                <a:solidFill>
                  <a:schemeClr val="tx1"/>
                </a:solidFill>
                <a:effectLst/>
                <a:latin typeface="+mn-lt"/>
                <a:ea typeface="+mn-ea"/>
                <a:cs typeface="+mn-cs"/>
              </a:rPr>
              <a:t>altovergripende</a:t>
            </a:r>
            <a:r>
              <a:rPr lang="nb-NO" sz="1200" kern="1200" dirty="0">
                <a:solidFill>
                  <a:schemeClr val="tx1"/>
                </a:solidFill>
                <a:effectLst/>
                <a:latin typeface="+mn-lt"/>
                <a:ea typeface="+mn-ea"/>
                <a:cs typeface="+mn-cs"/>
              </a:rPr>
              <a:t> mål. Gjennom Parisavtalen er Norge forpliktet til 55% ifølge klimaforhandlingene 2019 i Madrid (fra tidligere 40 prosent) utslippskutt innen 2030. Skipsfarten står også for forurensing og utslipp. Havnene i Norge må i fellesskap, og hver for seg, kontinuerlig arbeide for grønne transportløsninger. Larvik Havn ønsker å være en aktiv pådriver i bransjen i arbeidet med klimavennlige løsninger.  </a:t>
            </a:r>
          </a:p>
          <a:p>
            <a:r>
              <a:rPr lang="nb-NO" sz="1200" kern="1200" dirty="0">
                <a:solidFill>
                  <a:schemeClr val="tx1"/>
                </a:solidFill>
                <a:effectLst/>
                <a:latin typeface="+mn-lt"/>
                <a:ea typeface="+mn-ea"/>
                <a:cs typeface="+mn-cs"/>
              </a:rPr>
              <a:t>LHKF Mål: Redusere klimagassutslippene fra havnevirksomheten</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Mål 14: Liv under vann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Livet i havet er viktig for Norge, og for Larvik. Yrkesfiskerne bidrar med kortreist mat, til glede og nytte for innbyggere og besøkende i byen. </a:t>
            </a:r>
          </a:p>
          <a:p>
            <a:r>
              <a:rPr lang="nb-NO" sz="1200" kern="1200" dirty="0">
                <a:solidFill>
                  <a:schemeClr val="tx1"/>
                </a:solidFill>
                <a:effectLst/>
                <a:latin typeface="+mn-lt"/>
                <a:ea typeface="+mn-ea"/>
                <a:cs typeface="+mn-cs"/>
              </a:rPr>
              <a:t>-	Larvik Havn KF skal legge til rette for distriktets yrkesfiskere, slik at havets matfat også i fremtiden er tilgjengelig for Larviksfolk. </a:t>
            </a:r>
          </a:p>
          <a:p>
            <a:r>
              <a:rPr lang="nb-NO" sz="1200" kern="1200" dirty="0">
                <a:solidFill>
                  <a:schemeClr val="tx1"/>
                </a:solidFill>
                <a:effectLst/>
                <a:latin typeface="+mn-lt"/>
                <a:ea typeface="+mn-ea"/>
                <a:cs typeface="+mn-cs"/>
              </a:rPr>
              <a:t>-	Unngå forurensningsutslipp til vann og negativ påvirkning for det marine liv </a:t>
            </a:r>
          </a:p>
          <a:p>
            <a:pPr marL="171450" indent="-171450">
              <a:buFont typeface="Arial" panose="020B0604020202020204" pitchFamily="34" charset="0"/>
              <a:buChar char="•"/>
            </a:pPr>
            <a:r>
              <a:rPr lang="nb-NO" b="1" dirty="0"/>
              <a:t>Mål 17 Samarbeid for å nå målene.</a:t>
            </a:r>
          </a:p>
          <a:p>
            <a:pPr marL="171450" indent="-171450">
              <a:buFont typeface="Courier New" panose="02070309020205020404" pitchFamily="49" charset="0"/>
              <a:buChar char="o"/>
            </a:pPr>
            <a:r>
              <a:rPr lang="nb-NO" dirty="0"/>
              <a:t>Havnesamarbeid</a:t>
            </a:r>
          </a:p>
          <a:p>
            <a:pPr marL="171450" indent="-171450">
              <a:buFont typeface="Courier New" panose="02070309020205020404" pitchFamily="49" charset="0"/>
              <a:buChar char="o"/>
            </a:pPr>
            <a:r>
              <a:rPr lang="nb-NO" dirty="0"/>
              <a:t>KS Bedrift/Norske havner</a:t>
            </a:r>
          </a:p>
          <a:p>
            <a:pPr marL="171450" indent="-171450">
              <a:buFont typeface="Courier New" panose="02070309020205020404" pitchFamily="49" charset="0"/>
              <a:buChar char="o"/>
            </a:pPr>
            <a:r>
              <a:rPr lang="nb-NO" dirty="0"/>
              <a:t>Klimanettverk fylkeskommunene rundt Oslofjord/Sørlandet</a:t>
            </a:r>
          </a:p>
        </p:txBody>
      </p:sp>
      <p:sp>
        <p:nvSpPr>
          <p:cNvPr id="4" name="Plassholder for lysbildenummer 3"/>
          <p:cNvSpPr>
            <a:spLocks noGrp="1"/>
          </p:cNvSpPr>
          <p:nvPr>
            <p:ph type="sldNum" sz="quarter" idx="5"/>
          </p:nvPr>
        </p:nvSpPr>
        <p:spPr/>
        <p:txBody>
          <a:bodyPr/>
          <a:lstStyle/>
          <a:p>
            <a:fld id="{6AE5CF5F-D7EA-0449-8C27-0E6D5A58C518}" type="slidenum">
              <a:rPr lang="en-US" smtClean="0"/>
              <a:t>12</a:t>
            </a:fld>
            <a:endParaRPr lang="en-US"/>
          </a:p>
        </p:txBody>
      </p:sp>
    </p:spTree>
    <p:extLst>
      <p:ext uri="{BB962C8B-B14F-4D97-AF65-F5344CB8AC3E}">
        <p14:creationId xmlns:p14="http://schemas.microsoft.com/office/powerpoint/2010/main" val="371353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 Kommunene forteller oss at Klimasats gjør det lettere å få satt klimatiltak på dagsorden lokalt og få gjennomført dem, sier Ellen Hambro.</a:t>
            </a:r>
          </a:p>
          <a:p>
            <a:r>
              <a:rPr lang="nb-NO" sz="1200" b="0" i="0" kern="1200" dirty="0">
                <a:solidFill>
                  <a:schemeClr val="tx1"/>
                </a:solidFill>
                <a:effectLst/>
                <a:latin typeface="+mn-lt"/>
                <a:ea typeface="+mn-ea"/>
                <a:cs typeface="+mn-cs"/>
              </a:rPr>
              <a:t>Kommunene ser også fordelene med å samarbeide med hverandre. To av tre kommuner har fått støtte til å delta i klimanettverk med andre kommuner og fylkeskommuner.</a:t>
            </a:r>
          </a:p>
          <a:p>
            <a:r>
              <a:rPr lang="nb-NO" sz="1200" b="0" i="0" kern="1200" dirty="0">
                <a:solidFill>
                  <a:schemeClr val="tx1"/>
                </a:solidFill>
                <a:effectLst/>
                <a:latin typeface="+mn-lt"/>
                <a:ea typeface="+mn-ea"/>
                <a:cs typeface="+mn-cs"/>
              </a:rPr>
              <a:t>Alle må bidra</a:t>
            </a:r>
          </a:p>
          <a:p>
            <a:r>
              <a:rPr lang="nb-NO" sz="1200" b="0" i="0" kern="1200" dirty="0">
                <a:solidFill>
                  <a:schemeClr val="tx1"/>
                </a:solidFill>
                <a:effectLst/>
                <a:latin typeface="+mn-lt"/>
                <a:ea typeface="+mn-ea"/>
                <a:cs typeface="+mn-cs"/>
              </a:rPr>
              <a:t>Siden Klimasats ble etablert av regjeringen i 2016, har kommunene fått rundt 600 millioner kroner til lokale klimatiltak.</a:t>
            </a:r>
          </a:p>
          <a:p>
            <a:r>
              <a:rPr lang="nb-NO" sz="1200" b="0" i="0" kern="1200" dirty="0">
                <a:solidFill>
                  <a:schemeClr val="tx1"/>
                </a:solidFill>
                <a:effectLst/>
                <a:latin typeface="+mn-lt"/>
                <a:ea typeface="+mn-ea"/>
                <a:cs typeface="+mn-cs"/>
              </a:rPr>
              <a:t>– Med Klimasats støtter vi mange lokale initiativer. For å bremse klimaendringene er vi avhengige av at alle bidrar – staten, næringslivet, og ikke minst kommunene. Klimasats gir mange eksempler på gode miljøtiltak som andre kan lære av. Framover må det gjøres enda mer i norske kommuner for å få ned utslippene av klimagasser, blant annet med grønne innkjøp og mer miljøvennlig transport, sier klima- og miljøminister Ola Elvestuen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Larvik Havn KF har som mål å fremme en bærekraftig og positiv klimautvikling av havnens virksomhet, og få et godt beslutningsgrunnlag for å kunne prioritere ulike tiltak i både offentlig og privat regi. Larvik Havn KF ønsker å kartlegge klimakuttpotensialet i sitt ansvarsområde (trafikkhavnen og småbåthavner), for å finne de viktigste bidragene til klimagassutslipp. Et klimaregnskap vil gi et viktig kunnskapsgrunnlag og bevisstgjøring om hva og hvilke enheter som forårsaker utslippene. På bakgrunn av klimaregnskap skal det utarbeides en tiltaksplan med en handlingsplan for perioden 2021 – 2030, med mål å oppnå reduksjon av klimagassutslipp med 75 % innen 2030 for Larvik Havn KF. </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Ulike tiltak som er aktuelle å utrede:</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kern="1200" dirty="0" err="1">
                <a:solidFill>
                  <a:schemeClr val="tx1"/>
                </a:solidFill>
                <a:effectLst/>
                <a:latin typeface="+mn-lt"/>
                <a:ea typeface="+mn-ea"/>
                <a:cs typeface="+mn-cs"/>
              </a:rPr>
              <a:t>Landstrøm</a:t>
            </a:r>
            <a:r>
              <a:rPr lang="nb-NO" sz="1200" kern="1200" dirty="0">
                <a:solidFill>
                  <a:schemeClr val="tx1"/>
                </a:solidFill>
                <a:effectLst/>
                <a:latin typeface="+mn-lt"/>
                <a:ea typeface="+mn-ea"/>
                <a:cs typeface="+mn-cs"/>
              </a:rPr>
              <a:t> til container/bulk skip anlegg</a:t>
            </a:r>
          </a:p>
          <a:p>
            <a:pPr marL="171450" lvl="0" indent="-171450">
              <a:buFont typeface="Arial" panose="020B0604020202020204" pitchFamily="34" charset="0"/>
              <a:buChar char="•"/>
            </a:pPr>
            <a:r>
              <a:rPr lang="nb-NO" sz="1200" kern="1200" dirty="0" err="1">
                <a:solidFill>
                  <a:schemeClr val="tx1"/>
                </a:solidFill>
                <a:effectLst/>
                <a:latin typeface="+mn-lt"/>
                <a:ea typeface="+mn-ea"/>
                <a:cs typeface="+mn-cs"/>
              </a:rPr>
              <a:t>Landstrøm</a:t>
            </a:r>
            <a:r>
              <a:rPr lang="nb-NO" sz="1200" kern="1200" dirty="0">
                <a:solidFill>
                  <a:schemeClr val="tx1"/>
                </a:solidFill>
                <a:effectLst/>
                <a:latin typeface="+mn-lt"/>
                <a:ea typeface="+mn-ea"/>
                <a:cs typeface="+mn-cs"/>
              </a:rPr>
              <a:t>/biodrivstoff til lokale skip</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Elektrifisering av havneaktiviteter (transport, kraner, trucker)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Godstransport ned til havna – utredning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6AE5CF5F-D7EA-0449-8C27-0E6D5A58C518}" type="slidenum">
              <a:rPr lang="en-US" smtClean="0"/>
              <a:t>13</a:t>
            </a:fld>
            <a:endParaRPr lang="en-US"/>
          </a:p>
        </p:txBody>
      </p:sp>
    </p:spTree>
    <p:extLst>
      <p:ext uri="{BB962C8B-B14F-4D97-AF65-F5344CB8AC3E}">
        <p14:creationId xmlns:p14="http://schemas.microsoft.com/office/powerpoint/2010/main" val="192741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Larvik – </a:t>
            </a:r>
            <a:r>
              <a:rPr lang="en-US" dirty="0" err="1"/>
              <a:t>porten</a:t>
            </a:r>
            <a:r>
              <a:rPr lang="en-US" dirty="0"/>
              <a:t> </a:t>
            </a:r>
            <a:r>
              <a:rPr lang="en-US" dirty="0" err="1"/>
              <a:t>til</a:t>
            </a:r>
            <a:r>
              <a:rPr lang="en-US" dirty="0"/>
              <a:t> Europa</a:t>
            </a:r>
          </a:p>
        </p:txBody>
      </p:sp>
      <p:sp>
        <p:nvSpPr>
          <p:cNvPr id="3" name="Content Placeholder 2"/>
          <p:cNvSpPr>
            <a:spLocks noGrp="1"/>
          </p:cNvSpPr>
          <p:nvPr>
            <p:ph idx="1"/>
          </p:nvPr>
        </p:nvSpPr>
        <p:spPr>
          <a:xfrm>
            <a:off x="372863" y="1752600"/>
            <a:ext cx="8398274" cy="4373563"/>
          </a:xfrm>
        </p:spPr>
        <p:txBody>
          <a:bodyPr lIns="288000"/>
          <a:lstStyle>
            <a:lvl1pPr marL="360000" indent="-252000">
              <a:spcBef>
                <a:spcPts val="3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A78995-FFBB-8847-BFAF-814313203F71}" type="datetime1">
              <a:rPr lang="en-US" smtClean="0"/>
              <a:t>10/22/2020</a:t>
            </a:fld>
            <a:endParaRPr lang="en-US"/>
          </a:p>
        </p:txBody>
      </p:sp>
      <p:sp>
        <p:nvSpPr>
          <p:cNvPr id="5" name="Footer Placeholder 4"/>
          <p:cNvSpPr>
            <a:spLocks noGrp="1"/>
          </p:cNvSpPr>
          <p:nvPr>
            <p:ph type="ftr" sz="quarter" idx="11"/>
          </p:nvPr>
        </p:nvSpPr>
        <p:spPr/>
        <p:txBody>
          <a:bodyPr/>
          <a:lstStyle/>
          <a:p>
            <a:r>
              <a:rPr lang="en-US"/>
              <a:t>Eksempelnavn på foredrag</a:t>
            </a:r>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cxnSp>
        <p:nvCxnSpPr>
          <p:cNvPr id="7" name="Straight Connector 6"/>
          <p:cNvCxnSpPr/>
          <p:nvPr userDrawn="1"/>
        </p:nvCxnSpPr>
        <p:spPr>
          <a:xfrm>
            <a:off x="372863" y="1491449"/>
            <a:ext cx="2864318" cy="0"/>
          </a:xfrm>
          <a:prstGeom prst="line">
            <a:avLst/>
          </a:prstGeom>
          <a:ln w="63500"/>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en kolonne med bil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2A2641-F755-EA42-A453-23DCEDFFDE75}" type="datetime1">
              <a:rPr lang="en-US" smtClean="0"/>
              <a:t>10/22/2020</a:t>
            </a:fld>
            <a:endParaRPr lang="en-US"/>
          </a:p>
        </p:txBody>
      </p:sp>
      <p:sp>
        <p:nvSpPr>
          <p:cNvPr id="4" name="Footer Placeholder 3"/>
          <p:cNvSpPr>
            <a:spLocks noGrp="1"/>
          </p:cNvSpPr>
          <p:nvPr>
            <p:ph type="ftr" sz="quarter" idx="11"/>
          </p:nvPr>
        </p:nvSpPr>
        <p:spPr/>
        <p:txBody>
          <a:bodyPr/>
          <a:lstStyle/>
          <a:p>
            <a:r>
              <a:rPr lang="en-US"/>
              <a:t>Eksempelnavn på foredrag</a:t>
            </a:r>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
        <p:nvSpPr>
          <p:cNvPr id="6" name="Text Placeholder 2"/>
          <p:cNvSpPr>
            <a:spLocks noGrp="1"/>
          </p:cNvSpPr>
          <p:nvPr>
            <p:ph type="body" idx="1"/>
          </p:nvPr>
        </p:nvSpPr>
        <p:spPr>
          <a:xfrm>
            <a:off x="426128" y="1722438"/>
            <a:ext cx="4040188" cy="639762"/>
          </a:xfrm>
        </p:spPr>
        <p:txBody>
          <a:bodyPr anchor="b">
            <a:noAutofit/>
          </a:bodyPr>
          <a:lstStyle>
            <a:lvl1pPr marL="0" indent="0" algn="l">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2"/>
          </p:nvPr>
        </p:nvSpPr>
        <p:spPr>
          <a:xfrm>
            <a:off x="426128" y="2438400"/>
            <a:ext cx="4040188" cy="3687762"/>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372863" y="1491449"/>
            <a:ext cx="2864318" cy="0"/>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18" name="Picture Placeholder 15"/>
          <p:cNvSpPr>
            <a:spLocks noGrp="1"/>
          </p:cNvSpPr>
          <p:nvPr>
            <p:ph type="pic" sz="quarter" idx="14"/>
          </p:nvPr>
        </p:nvSpPr>
        <p:spPr>
          <a:xfrm>
            <a:off x="4730750" y="415925"/>
            <a:ext cx="4040188" cy="5710238"/>
          </a:xfrm>
        </p:spPr>
        <p:txBody>
          <a:bodyPr/>
          <a:lstStyle/>
          <a:p>
            <a:endParaRPr lang="en-US"/>
          </a:p>
        </p:txBody>
      </p:sp>
      <p:sp>
        <p:nvSpPr>
          <p:cNvPr id="8" name="Title 1"/>
          <p:cNvSpPr>
            <a:spLocks noGrp="1"/>
          </p:cNvSpPr>
          <p:nvPr>
            <p:ph type="title" hasCustomPrompt="1"/>
          </p:nvPr>
        </p:nvSpPr>
        <p:spPr>
          <a:xfrm>
            <a:off x="614235" y="416672"/>
            <a:ext cx="8156902" cy="1039427"/>
          </a:xfrm>
        </p:spPr>
        <p:txBody>
          <a:bodyPr/>
          <a:lstStyle/>
          <a:p>
            <a:r>
              <a:rPr lang="en-US" dirty="0"/>
              <a:t>Larvik – </a:t>
            </a:r>
            <a:r>
              <a:rPr lang="en-US" dirty="0" err="1"/>
              <a:t>porten</a:t>
            </a:r>
            <a:r>
              <a:rPr lang="en-US" dirty="0"/>
              <a:t> </a:t>
            </a:r>
            <a:r>
              <a:rPr lang="en-US" dirty="0" err="1"/>
              <a:t>til</a:t>
            </a:r>
            <a:r>
              <a:rPr lang="en-US" dirty="0"/>
              <a:t> Europa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innhold, to bil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EDEB0D-1F86-164C-A98A-2228208A0C85}" type="datetime1">
              <a:rPr lang="en-US" smtClean="0"/>
              <a:t>10/22/2020</a:t>
            </a:fld>
            <a:endParaRPr lang="en-US" dirty="0"/>
          </a:p>
        </p:txBody>
      </p:sp>
      <p:sp>
        <p:nvSpPr>
          <p:cNvPr id="5" name="Footer Placeholder 4"/>
          <p:cNvSpPr>
            <a:spLocks noGrp="1"/>
          </p:cNvSpPr>
          <p:nvPr>
            <p:ph type="ftr" sz="quarter" idx="11"/>
          </p:nvPr>
        </p:nvSpPr>
        <p:spPr/>
        <p:txBody>
          <a:bodyPr/>
          <a:lstStyle/>
          <a:p>
            <a:r>
              <a:rPr lang="en-US"/>
              <a:t>Eksempelnavn på foredrag</a:t>
            </a:r>
          </a:p>
        </p:txBody>
      </p:sp>
      <p:sp>
        <p:nvSpPr>
          <p:cNvPr id="14" name="Rectangle 13"/>
          <p:cNvSpPr/>
          <p:nvPr/>
        </p:nvSpPr>
        <p:spPr>
          <a:xfrm>
            <a:off x="445483" y="3055621"/>
            <a:ext cx="6947845" cy="2245359"/>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614235" y="416672"/>
            <a:ext cx="8156902" cy="1039427"/>
          </a:xfrm>
        </p:spPr>
        <p:txBody>
          <a:bodyPr/>
          <a:lstStyle/>
          <a:p>
            <a:r>
              <a:rPr lang="en-US" dirty="0"/>
              <a:t>Larvik – </a:t>
            </a:r>
            <a:r>
              <a:rPr lang="en-US" dirty="0" err="1"/>
              <a:t>porten</a:t>
            </a:r>
            <a:r>
              <a:rPr lang="en-US" dirty="0"/>
              <a:t> </a:t>
            </a:r>
            <a:r>
              <a:rPr lang="en-US" dirty="0" err="1"/>
              <a:t>til</a:t>
            </a:r>
            <a:r>
              <a:rPr lang="en-US" dirty="0"/>
              <a:t> Europa</a:t>
            </a:r>
          </a:p>
        </p:txBody>
      </p:sp>
      <p:sp>
        <p:nvSpPr>
          <p:cNvPr id="17" name="Content Placeholder 2"/>
          <p:cNvSpPr>
            <a:spLocks noGrp="1"/>
          </p:cNvSpPr>
          <p:nvPr>
            <p:ph idx="1"/>
          </p:nvPr>
        </p:nvSpPr>
        <p:spPr>
          <a:xfrm>
            <a:off x="372863" y="1752601"/>
            <a:ext cx="8398274" cy="2015668"/>
          </a:xfrm>
        </p:spPr>
        <p:txBody>
          <a:bodyPr lIns="288000"/>
          <a:lstStyle>
            <a:lvl1pPr marL="360000" indent="-252000">
              <a:spcBef>
                <a:spcPts val="3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p:cNvCxnSpPr/>
          <p:nvPr userDrawn="1"/>
        </p:nvCxnSpPr>
        <p:spPr>
          <a:xfrm>
            <a:off x="372863" y="1491449"/>
            <a:ext cx="2864318" cy="0"/>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24" name="Picture Placeholder 10"/>
          <p:cNvSpPr>
            <a:spLocks noGrp="1"/>
          </p:cNvSpPr>
          <p:nvPr>
            <p:ph type="pic" sz="quarter" idx="17"/>
          </p:nvPr>
        </p:nvSpPr>
        <p:spPr>
          <a:xfrm>
            <a:off x="372863" y="4049713"/>
            <a:ext cx="3096731" cy="2063764"/>
          </a:xfrm>
        </p:spPr>
        <p:txBody>
          <a:bodyPr/>
          <a:lstStyle/>
          <a:p>
            <a:endParaRPr lang="en-US"/>
          </a:p>
        </p:txBody>
      </p:sp>
      <p:sp>
        <p:nvSpPr>
          <p:cNvPr id="25" name="Picture Placeholder 10"/>
          <p:cNvSpPr>
            <a:spLocks noGrp="1"/>
          </p:cNvSpPr>
          <p:nvPr>
            <p:ph type="pic" sz="quarter" idx="18"/>
          </p:nvPr>
        </p:nvSpPr>
        <p:spPr>
          <a:xfrm>
            <a:off x="3469594" y="4049713"/>
            <a:ext cx="5301344" cy="2063764"/>
          </a:xfr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D71E02-25C1-8142-9A29-3AF6ECDFA0BB}" type="datetime1">
              <a:rPr lang="en-US" smtClean="0"/>
              <a:t>10/22/2020</a:t>
            </a:fld>
            <a:endParaRPr lang="en-US" dirty="0"/>
          </a:p>
        </p:txBody>
      </p:sp>
      <p:sp>
        <p:nvSpPr>
          <p:cNvPr id="5" name="Footer Placeholder 4"/>
          <p:cNvSpPr>
            <a:spLocks noGrp="1"/>
          </p:cNvSpPr>
          <p:nvPr>
            <p:ph type="ftr" sz="quarter" idx="11"/>
          </p:nvPr>
        </p:nvSpPr>
        <p:spPr/>
        <p:txBody>
          <a:bodyPr/>
          <a:lstStyle/>
          <a:p>
            <a:r>
              <a:rPr lang="en-US"/>
              <a:t>Eksempelnavn på foredrag</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6" name="Picture Placeholder 10"/>
          <p:cNvSpPr>
            <a:spLocks noGrp="1"/>
          </p:cNvSpPr>
          <p:nvPr>
            <p:ph type="pic" sz="quarter" idx="16"/>
          </p:nvPr>
        </p:nvSpPr>
        <p:spPr>
          <a:xfrm>
            <a:off x="373063" y="415925"/>
            <a:ext cx="8397875" cy="3633788"/>
          </a:xfrm>
        </p:spPr>
        <p:txBody>
          <a:bodyPr/>
          <a:lstStyle/>
          <a:p>
            <a:endParaRPr lang="en-US"/>
          </a:p>
        </p:txBody>
      </p:sp>
      <p:sp>
        <p:nvSpPr>
          <p:cNvPr id="28" name="Picture Placeholder 10"/>
          <p:cNvSpPr>
            <a:spLocks noGrp="1"/>
          </p:cNvSpPr>
          <p:nvPr>
            <p:ph type="pic" sz="quarter" idx="17"/>
          </p:nvPr>
        </p:nvSpPr>
        <p:spPr>
          <a:xfrm>
            <a:off x="372863" y="4049713"/>
            <a:ext cx="3096731" cy="2063764"/>
          </a:xfrm>
        </p:spPr>
        <p:txBody>
          <a:bodyPr/>
          <a:lstStyle/>
          <a:p>
            <a:endParaRPr lang="en-US"/>
          </a:p>
        </p:txBody>
      </p:sp>
      <p:sp>
        <p:nvSpPr>
          <p:cNvPr id="29" name="Picture Placeholder 10"/>
          <p:cNvSpPr>
            <a:spLocks noGrp="1"/>
          </p:cNvSpPr>
          <p:nvPr>
            <p:ph type="pic" sz="quarter" idx="18"/>
          </p:nvPr>
        </p:nvSpPr>
        <p:spPr>
          <a:xfrm>
            <a:off x="3469594" y="4049713"/>
            <a:ext cx="5301344" cy="2063764"/>
          </a:xfr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side bil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E7BA84-73A6-E340-ADDF-7EC9B7E92E06}" type="datetime1">
              <a:rPr lang="en-US" smtClean="0"/>
              <a:t>10/22/2020</a:t>
            </a:fld>
            <a:endParaRPr lang="en-US" dirty="0"/>
          </a:p>
        </p:txBody>
      </p:sp>
      <p:sp>
        <p:nvSpPr>
          <p:cNvPr id="5" name="Footer Placeholder 4"/>
          <p:cNvSpPr>
            <a:spLocks noGrp="1"/>
          </p:cNvSpPr>
          <p:nvPr>
            <p:ph type="ftr" sz="quarter" idx="11"/>
          </p:nvPr>
        </p:nvSpPr>
        <p:spPr/>
        <p:txBody>
          <a:bodyPr/>
          <a:lstStyle/>
          <a:p>
            <a:r>
              <a:rPr lang="en-US"/>
              <a:t>Eksempelnavn på foredrag</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Picture Placeholder 10"/>
          <p:cNvSpPr>
            <a:spLocks noGrp="1"/>
          </p:cNvSpPr>
          <p:nvPr>
            <p:ph type="pic" sz="quarter" idx="16"/>
          </p:nvPr>
        </p:nvSpPr>
        <p:spPr>
          <a:xfrm>
            <a:off x="373063" y="415925"/>
            <a:ext cx="8397875" cy="5697552"/>
          </a:xfrm>
        </p:spPr>
        <p:txBody>
          <a:bodyPr/>
          <a:lstStyle/>
          <a:p>
            <a:endParaRPr lang="en-US"/>
          </a:p>
        </p:txBody>
      </p:sp>
    </p:spTree>
    <p:extLst>
      <p:ext uri="{BB962C8B-B14F-4D97-AF65-F5344CB8AC3E}">
        <p14:creationId xmlns:p14="http://schemas.microsoft.com/office/powerpoint/2010/main" val="236394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njek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4AF6A0-2E07-EF4D-BF19-0B41E3141C09}" type="datetime1">
              <a:rPr lang="en-US" smtClean="0"/>
              <a:t>10/22/2020</a:t>
            </a:fld>
            <a:endParaRPr lang="en-US" dirty="0"/>
          </a:p>
        </p:txBody>
      </p:sp>
      <p:sp>
        <p:nvSpPr>
          <p:cNvPr id="4" name="Footer Placeholder 3"/>
          <p:cNvSpPr>
            <a:spLocks noGrp="1"/>
          </p:cNvSpPr>
          <p:nvPr>
            <p:ph type="ftr" sz="quarter" idx="11"/>
          </p:nvPr>
        </p:nvSpPr>
        <p:spPr/>
        <p:txBody>
          <a:bodyPr/>
          <a:lstStyle/>
          <a:p>
            <a:r>
              <a:rPr lang="en-US"/>
              <a:t>Eksempelnavn på foredrag</a:t>
            </a:r>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Content Placeholder 2"/>
          <p:cNvSpPr>
            <a:spLocks noGrp="1"/>
          </p:cNvSpPr>
          <p:nvPr>
            <p:ph idx="15"/>
          </p:nvPr>
        </p:nvSpPr>
        <p:spPr>
          <a:xfrm>
            <a:off x="372864" y="416673"/>
            <a:ext cx="8398274" cy="5709490"/>
          </a:xfrm>
          <a:blipFill rotWithShape="1">
            <a:blip r:embed="rId2"/>
            <a:stretch>
              <a:fillRect/>
            </a:stretch>
          </a:blipFill>
        </p:spPr>
        <p:txBody>
          <a:bodyPr lIns="288000"/>
          <a:lstStyle>
            <a:lvl1pPr marL="108000" indent="0">
              <a:spcBef>
                <a:spcPts val="30"/>
              </a:spcBef>
              <a:buNone/>
              <a:defRPr>
                <a:solidFill>
                  <a:schemeClr val="tx2">
                    <a:alpha val="0"/>
                  </a:schemeClr>
                </a:solidFill>
              </a:defRPr>
            </a:lvl1pPr>
          </a:lstStyle>
          <a:p>
            <a:pPr lvl="0"/>
            <a:endParaRPr lang="en-US" dirty="0"/>
          </a:p>
        </p:txBody>
      </p:sp>
    </p:spTree>
    <p:extLst>
      <p:ext uri="{BB962C8B-B14F-4D97-AF65-F5344CB8AC3E}">
        <p14:creationId xmlns:p14="http://schemas.microsoft.com/office/powerpoint/2010/main" val="28745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njekart med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66F385-59B4-EE4B-B772-30C9CEA34AD3}" type="datetime1">
              <a:rPr lang="en-US" smtClean="0"/>
              <a:t>10/22/2020</a:t>
            </a:fld>
            <a:endParaRPr lang="en-US" dirty="0"/>
          </a:p>
        </p:txBody>
      </p:sp>
      <p:sp>
        <p:nvSpPr>
          <p:cNvPr id="4" name="Footer Placeholder 3"/>
          <p:cNvSpPr>
            <a:spLocks noGrp="1"/>
          </p:cNvSpPr>
          <p:nvPr>
            <p:ph type="ftr" sz="quarter" idx="11"/>
          </p:nvPr>
        </p:nvSpPr>
        <p:spPr/>
        <p:txBody>
          <a:bodyPr/>
          <a:lstStyle/>
          <a:p>
            <a:r>
              <a:rPr lang="en-US"/>
              <a:t>Eksempelnavn på foredrag</a:t>
            </a:r>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Content Placeholder 2"/>
          <p:cNvSpPr>
            <a:spLocks noGrp="1"/>
          </p:cNvSpPr>
          <p:nvPr>
            <p:ph idx="15"/>
          </p:nvPr>
        </p:nvSpPr>
        <p:spPr>
          <a:xfrm>
            <a:off x="372864" y="1535528"/>
            <a:ext cx="8398274" cy="4590635"/>
          </a:xfrm>
          <a:blipFill rotWithShape="1">
            <a:blip r:embed="rId2"/>
            <a:srcRect/>
            <a:stretch>
              <a:fillRect t="-2091" b="-22282"/>
            </a:stretch>
          </a:blipFill>
        </p:spPr>
        <p:txBody>
          <a:bodyPr lIns="288000"/>
          <a:lstStyle>
            <a:lvl1pPr marL="108000" indent="0">
              <a:spcBef>
                <a:spcPts val="30"/>
              </a:spcBef>
              <a:buNone/>
              <a:defRPr>
                <a:solidFill>
                  <a:schemeClr val="tx2">
                    <a:alpha val="0"/>
                  </a:schemeClr>
                </a:solidFill>
              </a:defRPr>
            </a:lvl1pPr>
          </a:lstStyle>
          <a:p>
            <a:pPr lvl="0"/>
            <a:endParaRPr lang="en-US" dirty="0"/>
          </a:p>
        </p:txBody>
      </p:sp>
      <p:sp>
        <p:nvSpPr>
          <p:cNvPr id="6" name="Title 1"/>
          <p:cNvSpPr>
            <a:spLocks noGrp="1"/>
          </p:cNvSpPr>
          <p:nvPr>
            <p:ph type="title" hasCustomPrompt="1"/>
          </p:nvPr>
        </p:nvSpPr>
        <p:spPr>
          <a:xfrm>
            <a:off x="614235" y="416672"/>
            <a:ext cx="8156902" cy="1039427"/>
          </a:xfrm>
        </p:spPr>
        <p:txBody>
          <a:bodyPr/>
          <a:lstStyle/>
          <a:p>
            <a:r>
              <a:rPr lang="en-US" dirty="0"/>
              <a:t>Larvik – </a:t>
            </a:r>
            <a:r>
              <a:rPr lang="en-US" dirty="0" err="1"/>
              <a:t>porten</a:t>
            </a:r>
            <a:r>
              <a:rPr lang="en-US" dirty="0"/>
              <a:t> </a:t>
            </a:r>
            <a:r>
              <a:rPr lang="en-US" dirty="0" err="1"/>
              <a:t>til</a:t>
            </a:r>
            <a:r>
              <a:rPr lang="en-US" dirty="0"/>
              <a:t> Europa</a:t>
            </a:r>
          </a:p>
        </p:txBody>
      </p:sp>
      <p:cxnSp>
        <p:nvCxnSpPr>
          <p:cNvPr id="7" name="Straight Connector 6"/>
          <p:cNvCxnSpPr/>
          <p:nvPr userDrawn="1"/>
        </p:nvCxnSpPr>
        <p:spPr>
          <a:xfrm>
            <a:off x="372863" y="1491449"/>
            <a:ext cx="2864318" cy="0"/>
          </a:xfrm>
          <a:prstGeom prst="line">
            <a:avLst/>
          </a:prstGeom>
          <a:ln w="635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44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o kolonner og stort bil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926F2-A93A-F642-8A54-F1DFF0043EEA}" type="datetime1">
              <a:rPr lang="en-US" smtClean="0"/>
              <a:t>10/22/2020</a:t>
            </a:fld>
            <a:endParaRPr lang="en-US" dirty="0"/>
          </a:p>
        </p:txBody>
      </p:sp>
      <p:sp>
        <p:nvSpPr>
          <p:cNvPr id="4" name="Footer Placeholder 3"/>
          <p:cNvSpPr>
            <a:spLocks noGrp="1"/>
          </p:cNvSpPr>
          <p:nvPr>
            <p:ph type="ftr" sz="quarter" idx="11"/>
          </p:nvPr>
        </p:nvSpPr>
        <p:spPr/>
        <p:txBody>
          <a:bodyPr/>
          <a:lstStyle/>
          <a:p>
            <a:r>
              <a:rPr lang="en-US"/>
              <a:t>Eksempelnavn på foredrag</a:t>
            </a:r>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
        <p:nvSpPr>
          <p:cNvPr id="10" name="Title 1"/>
          <p:cNvSpPr>
            <a:spLocks noGrp="1"/>
          </p:cNvSpPr>
          <p:nvPr>
            <p:ph type="title" hasCustomPrompt="1"/>
          </p:nvPr>
        </p:nvSpPr>
        <p:spPr>
          <a:xfrm>
            <a:off x="614235" y="416672"/>
            <a:ext cx="8156902" cy="1039427"/>
          </a:xfrm>
        </p:spPr>
        <p:txBody>
          <a:bodyPr/>
          <a:lstStyle/>
          <a:p>
            <a:r>
              <a:rPr lang="en-US" dirty="0"/>
              <a:t>Larvik – </a:t>
            </a:r>
            <a:r>
              <a:rPr lang="en-US" dirty="0" err="1"/>
              <a:t>porten</a:t>
            </a:r>
            <a:r>
              <a:rPr lang="en-US" dirty="0"/>
              <a:t> </a:t>
            </a:r>
            <a:r>
              <a:rPr lang="en-US" dirty="0" err="1"/>
              <a:t>til</a:t>
            </a:r>
            <a:r>
              <a:rPr lang="en-US" dirty="0"/>
              <a:t> Europa</a:t>
            </a:r>
          </a:p>
        </p:txBody>
      </p:sp>
      <p:cxnSp>
        <p:nvCxnSpPr>
          <p:cNvPr id="11" name="Straight Connector 10"/>
          <p:cNvCxnSpPr/>
          <p:nvPr userDrawn="1"/>
        </p:nvCxnSpPr>
        <p:spPr>
          <a:xfrm>
            <a:off x="372863" y="1491449"/>
            <a:ext cx="2864318" cy="0"/>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12" name="Content Placeholder 3"/>
          <p:cNvSpPr>
            <a:spLocks noGrp="1"/>
          </p:cNvSpPr>
          <p:nvPr>
            <p:ph sz="half" idx="2"/>
          </p:nvPr>
        </p:nvSpPr>
        <p:spPr>
          <a:xfrm>
            <a:off x="426128" y="1658185"/>
            <a:ext cx="4040188" cy="723957"/>
          </a:xfrm>
        </p:spPr>
        <p:txBody>
          <a:bodyPr tIns="0" bIns="0"/>
          <a:lstStyle>
            <a:lvl1pPr marL="3429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Click to edit Master text styles</a:t>
            </a:r>
          </a:p>
          <a:p>
            <a:pPr lvl="0"/>
            <a:endParaRPr lang="en-US" dirty="0"/>
          </a:p>
        </p:txBody>
      </p:sp>
      <p:sp>
        <p:nvSpPr>
          <p:cNvPr id="13" name="Content Placeholder 5"/>
          <p:cNvSpPr>
            <a:spLocks noGrp="1"/>
          </p:cNvSpPr>
          <p:nvPr>
            <p:ph sz="quarter" idx="4"/>
          </p:nvPr>
        </p:nvSpPr>
        <p:spPr>
          <a:xfrm>
            <a:off x="4645025" y="1658186"/>
            <a:ext cx="4041775" cy="723956"/>
          </a:xfrm>
        </p:spPr>
        <p:txBody>
          <a:bodyPr tIns="0" bIns="0"/>
          <a:lstStyle>
            <a:lvl1pPr marL="3429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Click to edit Master text styles</a:t>
            </a:r>
          </a:p>
          <a:p>
            <a:pPr lvl="0"/>
            <a:endParaRPr lang="en-US" dirty="0"/>
          </a:p>
        </p:txBody>
      </p:sp>
      <p:sp>
        <p:nvSpPr>
          <p:cNvPr id="16" name="Picture Placeholder 14"/>
          <p:cNvSpPr>
            <a:spLocks noGrp="1"/>
          </p:cNvSpPr>
          <p:nvPr>
            <p:ph type="pic" sz="quarter" idx="16"/>
          </p:nvPr>
        </p:nvSpPr>
        <p:spPr>
          <a:xfrm>
            <a:off x="373063" y="2492375"/>
            <a:ext cx="8397875" cy="3633788"/>
          </a:xfrm>
        </p:spPr>
        <p:txBody>
          <a:bodyPr/>
          <a:lstStyle/>
          <a:p>
            <a:endParaRPr lang="en-US"/>
          </a:p>
        </p:txBody>
      </p:sp>
    </p:spTree>
    <p:extLst>
      <p:ext uri="{BB962C8B-B14F-4D97-AF65-F5344CB8AC3E}">
        <p14:creationId xmlns:p14="http://schemas.microsoft.com/office/powerpoint/2010/main" val="374983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r og forklar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C25B6E-C530-FC4F-BF96-BF7B0643EFEE}" type="datetime1">
              <a:rPr lang="en-US" smtClean="0"/>
              <a:t>10/22/2020</a:t>
            </a:fld>
            <a:endParaRPr lang="en-US" dirty="0"/>
          </a:p>
        </p:txBody>
      </p:sp>
      <p:sp>
        <p:nvSpPr>
          <p:cNvPr id="4" name="Footer Placeholder 3"/>
          <p:cNvSpPr>
            <a:spLocks noGrp="1"/>
          </p:cNvSpPr>
          <p:nvPr>
            <p:ph type="ftr" sz="quarter" idx="11"/>
          </p:nvPr>
        </p:nvSpPr>
        <p:spPr/>
        <p:txBody>
          <a:bodyPr/>
          <a:lstStyle/>
          <a:p>
            <a:r>
              <a:rPr lang="en-US"/>
              <a:t>Eksempelnavn på foredrag</a:t>
            </a:r>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
        <p:nvSpPr>
          <p:cNvPr id="9" name="Content Placeholder 5"/>
          <p:cNvSpPr>
            <a:spLocks noGrp="1"/>
          </p:cNvSpPr>
          <p:nvPr>
            <p:ph sz="quarter" idx="4"/>
          </p:nvPr>
        </p:nvSpPr>
        <p:spPr>
          <a:xfrm>
            <a:off x="3851415" y="4374180"/>
            <a:ext cx="4835385" cy="1751982"/>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0"/>
          <p:cNvSpPr>
            <a:spLocks noGrp="1"/>
          </p:cNvSpPr>
          <p:nvPr>
            <p:ph type="pic" sz="quarter" idx="16"/>
          </p:nvPr>
        </p:nvSpPr>
        <p:spPr>
          <a:xfrm>
            <a:off x="373063" y="415925"/>
            <a:ext cx="8397875" cy="3633788"/>
          </a:xfrm>
        </p:spPr>
        <p:txBody>
          <a:bodyPr/>
          <a:lstStyle/>
          <a:p>
            <a:endParaRPr lang="en-US"/>
          </a:p>
        </p:txBody>
      </p:sp>
      <p:sp>
        <p:nvSpPr>
          <p:cNvPr id="11" name="Picture Placeholder 10"/>
          <p:cNvSpPr>
            <a:spLocks noGrp="1"/>
          </p:cNvSpPr>
          <p:nvPr>
            <p:ph type="pic" sz="quarter" idx="17"/>
          </p:nvPr>
        </p:nvSpPr>
        <p:spPr>
          <a:xfrm>
            <a:off x="372863" y="4049713"/>
            <a:ext cx="3096731" cy="2063764"/>
          </a:xfrm>
        </p:spPr>
        <p:txBody>
          <a:bodyPr/>
          <a:lstStyle/>
          <a:p>
            <a:endParaRPr lang="en-US"/>
          </a:p>
        </p:txBody>
      </p:sp>
    </p:spTree>
    <p:extLst>
      <p:ext uri="{BB962C8B-B14F-4D97-AF65-F5344CB8AC3E}">
        <p14:creationId xmlns:p14="http://schemas.microsoft.com/office/powerpoint/2010/main" val="48824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to kolonn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6128" y="1722438"/>
            <a:ext cx="4040188" cy="639762"/>
          </a:xfrm>
        </p:spPr>
        <p:txBody>
          <a:bodyPr anchor="b">
            <a:noAutofit/>
          </a:bodyPr>
          <a:lstStyle>
            <a:lvl1pPr marL="0" indent="0" algn="l">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l">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9182998-D2C7-584F-AF0D-AC23C8BCFF46}" type="datetime1">
              <a:rPr lang="en-US" smtClean="0"/>
              <a:t>10/22/2020</a:t>
            </a:fld>
            <a:endParaRPr lang="en-US"/>
          </a:p>
        </p:txBody>
      </p:sp>
      <p:sp>
        <p:nvSpPr>
          <p:cNvPr id="8" name="Footer Placeholder 7"/>
          <p:cNvSpPr>
            <a:spLocks noGrp="1"/>
          </p:cNvSpPr>
          <p:nvPr>
            <p:ph type="ftr" sz="quarter" idx="11"/>
          </p:nvPr>
        </p:nvSpPr>
        <p:spPr/>
        <p:txBody>
          <a:bodyPr/>
          <a:lstStyle/>
          <a:p>
            <a:r>
              <a:rPr lang="en-US"/>
              <a:t>Eksempelnavn på foredrag</a:t>
            </a:r>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
        <p:nvSpPr>
          <p:cNvPr id="10" name="Title 1"/>
          <p:cNvSpPr>
            <a:spLocks noGrp="1"/>
          </p:cNvSpPr>
          <p:nvPr>
            <p:ph type="title" hasCustomPrompt="1"/>
          </p:nvPr>
        </p:nvSpPr>
        <p:spPr>
          <a:xfrm>
            <a:off x="614235" y="416672"/>
            <a:ext cx="8156902" cy="1039427"/>
          </a:xfrm>
        </p:spPr>
        <p:txBody>
          <a:bodyPr/>
          <a:lstStyle/>
          <a:p>
            <a:r>
              <a:rPr lang="en-US" dirty="0"/>
              <a:t>Larvik – </a:t>
            </a:r>
            <a:r>
              <a:rPr lang="en-US" dirty="0" err="1"/>
              <a:t>porten</a:t>
            </a:r>
            <a:r>
              <a:rPr lang="en-US" dirty="0"/>
              <a:t> </a:t>
            </a:r>
            <a:r>
              <a:rPr lang="en-US" dirty="0" err="1"/>
              <a:t>til</a:t>
            </a:r>
            <a:r>
              <a:rPr lang="en-US" dirty="0"/>
              <a:t> Europa</a:t>
            </a:r>
          </a:p>
        </p:txBody>
      </p:sp>
      <p:cxnSp>
        <p:nvCxnSpPr>
          <p:cNvPr id="11" name="Straight Connector 10"/>
          <p:cNvCxnSpPr/>
          <p:nvPr userDrawn="1"/>
        </p:nvCxnSpPr>
        <p:spPr>
          <a:xfrm>
            <a:off x="372863" y="1491449"/>
            <a:ext cx="2864318" cy="0"/>
          </a:xfrm>
          <a:prstGeom prst="line">
            <a:avLst/>
          </a:prstGeom>
          <a:ln w="63500"/>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4235" y="1752600"/>
            <a:ext cx="8156902"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4235" y="6356350"/>
            <a:ext cx="995340" cy="292071"/>
          </a:xfrm>
          <a:prstGeom prst="rect">
            <a:avLst/>
          </a:prstGeom>
        </p:spPr>
        <p:txBody>
          <a:bodyPr vert="horz" lIns="91440" tIns="45720" rIns="91440" bIns="45720" rtlCol="0" anchor="ctr"/>
          <a:lstStyle>
            <a:lvl1pPr algn="l">
              <a:defRPr sz="1200">
                <a:solidFill>
                  <a:schemeClr val="tx2"/>
                </a:solidFill>
              </a:defRPr>
            </a:lvl1pPr>
          </a:lstStyle>
          <a:p>
            <a:fld id="{59A6B1B9-0B4D-B048-BCF5-F9F6D685104E}" type="datetime1">
              <a:rPr lang="en-US" smtClean="0"/>
              <a:t>10/22/2020</a:t>
            </a:fld>
            <a:endParaRPr lang="en-US" dirty="0"/>
          </a:p>
        </p:txBody>
      </p:sp>
      <p:sp>
        <p:nvSpPr>
          <p:cNvPr id="5" name="Footer Placeholder 4"/>
          <p:cNvSpPr>
            <a:spLocks noGrp="1"/>
          </p:cNvSpPr>
          <p:nvPr>
            <p:ph type="ftr" sz="quarter" idx="3"/>
          </p:nvPr>
        </p:nvSpPr>
        <p:spPr>
          <a:xfrm>
            <a:off x="1775574" y="6356350"/>
            <a:ext cx="3493023" cy="292071"/>
          </a:xfrm>
          <a:prstGeom prst="rect">
            <a:avLst/>
          </a:prstGeom>
        </p:spPr>
        <p:txBody>
          <a:bodyPr vert="horz" lIns="91440" tIns="45720" rIns="91440" bIns="45720" rtlCol="0" anchor="ctr"/>
          <a:lstStyle>
            <a:lvl1pPr algn="l">
              <a:defRPr sz="1200">
                <a:solidFill>
                  <a:schemeClr val="tx2"/>
                </a:solidFill>
              </a:defRPr>
            </a:lvl1pPr>
          </a:lstStyle>
          <a:p>
            <a:r>
              <a:rPr lang="en-US"/>
              <a:t>Eksempelnavn på foredrag</a:t>
            </a:r>
            <a:endParaRPr lang="en-US" dirty="0"/>
          </a:p>
        </p:txBody>
      </p:sp>
      <p:sp>
        <p:nvSpPr>
          <p:cNvPr id="6" name="Slide Number Placeholder 5"/>
          <p:cNvSpPr>
            <a:spLocks noGrp="1"/>
          </p:cNvSpPr>
          <p:nvPr>
            <p:ph type="sldNum" sz="quarter" idx="4"/>
          </p:nvPr>
        </p:nvSpPr>
        <p:spPr>
          <a:xfrm>
            <a:off x="5434598" y="6356350"/>
            <a:ext cx="1324797" cy="292071"/>
          </a:xfrm>
          <a:prstGeom prst="rect">
            <a:avLst/>
          </a:prstGeom>
        </p:spPr>
        <p:txBody>
          <a:bodyPr vert="horz" lIns="91440" tIns="45720" rIns="91440" bIns="45720" rtlCol="0" anchor="ctr"/>
          <a:lstStyle>
            <a:lvl1pPr algn="l">
              <a:defRPr sz="1200">
                <a:solidFill>
                  <a:schemeClr val="tx2"/>
                </a:solidFill>
              </a:defRPr>
            </a:lvl1pPr>
          </a:lstStyle>
          <a:p>
            <a:fld id="{FA84A37A-AFC2-4A01-80A1-FC20F2C0D5BB}" type="slidenum">
              <a:rPr lang="en-US" smtClean="0"/>
              <a:pPr/>
              <a:t>‹#›</a:t>
            </a:fld>
            <a:endParaRPr lang="en-US" dirty="0"/>
          </a:p>
        </p:txBody>
      </p:sp>
      <p:sp>
        <p:nvSpPr>
          <p:cNvPr id="2" name="Title Placeholder 1"/>
          <p:cNvSpPr>
            <a:spLocks noGrp="1"/>
          </p:cNvSpPr>
          <p:nvPr>
            <p:ph type="title"/>
          </p:nvPr>
        </p:nvSpPr>
        <p:spPr>
          <a:xfrm>
            <a:off x="614235" y="416672"/>
            <a:ext cx="8156902" cy="1039427"/>
          </a:xfrm>
          <a:prstGeom prst="rect">
            <a:avLst/>
          </a:prstGeom>
        </p:spPr>
        <p:txBody>
          <a:bodyPr vert="horz" lIns="91440" tIns="45720" rIns="91440" bIns="45720" rtlCol="0" anchor="ctr">
            <a:normAutofit/>
          </a:bodyPr>
          <a:lstStyle/>
          <a:p>
            <a:r>
              <a:rPr lang="en-US" dirty="0"/>
              <a:t>Larvik – </a:t>
            </a:r>
            <a:r>
              <a:rPr lang="en-US" dirty="0" err="1"/>
              <a:t>porten</a:t>
            </a:r>
            <a:r>
              <a:rPr lang="en-US" dirty="0"/>
              <a:t> </a:t>
            </a:r>
            <a:r>
              <a:rPr lang="en-US" dirty="0" err="1"/>
              <a:t>til</a:t>
            </a:r>
            <a:r>
              <a:rPr lang="en-US" dirty="0"/>
              <a:t> Europa</a:t>
            </a:r>
          </a:p>
        </p:txBody>
      </p:sp>
    </p:spTree>
  </p:cSld>
  <p:clrMap bg1="lt1" tx1="dk1" bg2="lt2" tx2="dk2" accent1="accent1" accent2="accent2" accent3="accent3" accent4="accent4" accent5="accent5" accent6="accent6" hlink="hlink" folHlink="folHlink"/>
  <p:sldLayoutIdLst>
    <p:sldLayoutId id="2147483831" r:id="rId1"/>
    <p:sldLayoutId id="2147483830" r:id="rId2"/>
    <p:sldLayoutId id="2147483832" r:id="rId3"/>
    <p:sldLayoutId id="2147483841" r:id="rId4"/>
    <p:sldLayoutId id="2147483838" r:id="rId5"/>
    <p:sldLayoutId id="2147483840" r:id="rId6"/>
    <p:sldLayoutId id="2147483837" r:id="rId7"/>
    <p:sldLayoutId id="2147483836" r:id="rId8"/>
    <p:sldLayoutId id="2147483834" r:id="rId9"/>
    <p:sldLayoutId id="2147483835" r:id="rId10"/>
  </p:sldLayoutIdLst>
  <p:hf hdr="0"/>
  <p:txStyles>
    <p:titleStyle>
      <a:lvl1pPr algn="l" defTabSz="914400" rtl="0" eaLnBrk="1" latinLnBrk="0" hangingPunct="1">
        <a:spcBef>
          <a:spcPct val="0"/>
        </a:spcBef>
        <a:buNone/>
        <a:defRPr sz="3600" b="1" i="0" kern="1200" cap="none" baseline="0">
          <a:solidFill>
            <a:schemeClr val="tx2"/>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3"/>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3"/>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1"/>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235" y="543672"/>
            <a:ext cx="8156902" cy="1039427"/>
          </a:xfrm>
        </p:spPr>
        <p:txBody>
          <a:bodyPr/>
          <a:lstStyle/>
          <a:p>
            <a:r>
              <a:rPr lang="en-US" dirty="0"/>
              <a:t>Larvik Havn – </a:t>
            </a:r>
            <a:r>
              <a:rPr lang="en-US" sz="2500" dirty="0"/>
              <a:t>Porten til Europa</a:t>
            </a:r>
          </a:p>
        </p:txBody>
      </p:sp>
      <p:pic>
        <p:nvPicPr>
          <p:cNvPr id="6" name="Bilde 5"/>
          <p:cNvPicPr>
            <a:picLocks noChangeAspect="1"/>
          </p:cNvPicPr>
          <p:nvPr/>
        </p:nvPicPr>
        <p:blipFill rotWithShape="1">
          <a:blip r:embed="rId2" cstate="email">
            <a:extLst>
              <a:ext uri="{28A0092B-C50C-407E-A947-70E740481C1C}">
                <a14:useLocalDpi xmlns:a14="http://schemas.microsoft.com/office/drawing/2010/main" val="0"/>
              </a:ext>
            </a:extLst>
          </a:blip>
          <a:srcRect l="-1" t="13529" r="-1606" b="3881"/>
          <a:stretch/>
        </p:blipFill>
        <p:spPr>
          <a:xfrm>
            <a:off x="370978" y="1546407"/>
            <a:ext cx="8428152" cy="4586009"/>
          </a:xfrm>
          <a:prstGeom prst="rect">
            <a:avLst/>
          </a:prstGeom>
        </p:spPr>
      </p:pic>
    </p:spTree>
    <p:extLst>
      <p:ext uri="{BB962C8B-B14F-4D97-AF65-F5344CB8AC3E}">
        <p14:creationId xmlns:p14="http://schemas.microsoft.com/office/powerpoint/2010/main" val="122226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p:txBody>
          <a:bodyPr/>
          <a:lstStyle/>
          <a:p>
            <a:r>
              <a:rPr lang="nb-NO" dirty="0"/>
              <a:t>Oversjø / </a:t>
            </a:r>
            <a:r>
              <a:rPr lang="nb-NO" dirty="0" err="1"/>
              <a:t>feeder</a:t>
            </a:r>
            <a:endParaRPr lang="nb-NO" dirty="0"/>
          </a:p>
        </p:txBody>
      </p:sp>
      <p:sp>
        <p:nvSpPr>
          <p:cNvPr id="3" name="Plassholder for innhold 2"/>
          <p:cNvSpPr>
            <a:spLocks noGrp="1"/>
          </p:cNvSpPr>
          <p:nvPr>
            <p:ph sz="half" idx="2"/>
          </p:nvPr>
        </p:nvSpPr>
        <p:spPr>
          <a:xfrm>
            <a:off x="426128" y="2438400"/>
            <a:ext cx="4040188" cy="2590800"/>
          </a:xfrm>
        </p:spPr>
        <p:txBody>
          <a:bodyPr>
            <a:normAutofit/>
          </a:bodyPr>
          <a:lstStyle/>
          <a:p>
            <a:pPr>
              <a:lnSpc>
                <a:spcPct val="200000"/>
              </a:lnSpc>
              <a:buNone/>
              <a:defRPr/>
            </a:pPr>
            <a:r>
              <a:rPr lang="nb-NO" sz="1600" u="sng" dirty="0">
                <a:solidFill>
                  <a:schemeClr val="tx1"/>
                </a:solidFill>
              </a:rPr>
              <a:t>MSC:</a:t>
            </a:r>
            <a:r>
              <a:rPr lang="nb-NO" sz="1600" dirty="0">
                <a:solidFill>
                  <a:schemeClr val="tx1"/>
                </a:solidFill>
              </a:rPr>
              <a:t>	     Antwerpen</a:t>
            </a:r>
          </a:p>
          <a:p>
            <a:pPr>
              <a:lnSpc>
                <a:spcPct val="200000"/>
              </a:lnSpc>
              <a:buNone/>
              <a:defRPr/>
            </a:pPr>
            <a:r>
              <a:rPr lang="nb-NO" sz="1600" u="sng" dirty="0" err="1">
                <a:solidFill>
                  <a:schemeClr val="tx1"/>
                </a:solidFill>
              </a:rPr>
              <a:t>Unifeeder</a:t>
            </a:r>
            <a:r>
              <a:rPr lang="nb-NO" sz="1600" u="sng" dirty="0">
                <a:solidFill>
                  <a:schemeClr val="tx1"/>
                </a:solidFill>
              </a:rPr>
              <a:t>:</a:t>
            </a:r>
            <a:r>
              <a:rPr lang="nb-NO" sz="1600" dirty="0">
                <a:solidFill>
                  <a:schemeClr val="tx1"/>
                </a:solidFill>
              </a:rPr>
              <a:t>   Rotterdam</a:t>
            </a:r>
          </a:p>
          <a:p>
            <a:pPr>
              <a:lnSpc>
                <a:spcPct val="200000"/>
              </a:lnSpc>
              <a:buNone/>
              <a:defRPr/>
            </a:pPr>
            <a:r>
              <a:rPr lang="nb-NO" sz="1600" u="sng" dirty="0" err="1">
                <a:solidFill>
                  <a:schemeClr val="tx1"/>
                </a:solidFill>
              </a:rPr>
              <a:t>Unifeeder</a:t>
            </a:r>
            <a:r>
              <a:rPr lang="nb-NO" sz="1600" u="sng" dirty="0">
                <a:solidFill>
                  <a:schemeClr val="tx1"/>
                </a:solidFill>
              </a:rPr>
              <a:t>:</a:t>
            </a:r>
            <a:r>
              <a:rPr lang="nb-NO" sz="1600" dirty="0">
                <a:solidFill>
                  <a:schemeClr val="tx1"/>
                </a:solidFill>
              </a:rPr>
              <a:t>   Hamburg/ Bremerhaven</a:t>
            </a:r>
          </a:p>
          <a:p>
            <a:pPr>
              <a:buNone/>
              <a:defRPr/>
            </a:pPr>
            <a:r>
              <a:rPr lang="nb-NO" sz="1600" dirty="0">
                <a:solidFill>
                  <a:schemeClr val="tx1"/>
                </a:solidFill>
              </a:rPr>
              <a:t>		</a:t>
            </a:r>
          </a:p>
          <a:p>
            <a:pPr>
              <a:lnSpc>
                <a:spcPct val="150000"/>
              </a:lnSpc>
              <a:buNone/>
              <a:defRPr/>
            </a:pPr>
            <a:endParaRPr lang="nb-NO" sz="1600" dirty="0">
              <a:solidFill>
                <a:schemeClr val="tx1"/>
              </a:solidFill>
            </a:endParaRPr>
          </a:p>
          <a:p>
            <a:endParaRPr lang="nb-NO" dirty="0"/>
          </a:p>
        </p:txBody>
      </p:sp>
      <p:sp>
        <p:nvSpPr>
          <p:cNvPr id="6" name="Plassholder for dato 5"/>
          <p:cNvSpPr>
            <a:spLocks noGrp="1"/>
          </p:cNvSpPr>
          <p:nvPr>
            <p:ph type="dt" sz="half" idx="10"/>
          </p:nvPr>
        </p:nvSpPr>
        <p:spPr/>
        <p:txBody>
          <a:bodyPr/>
          <a:lstStyle/>
          <a:p>
            <a:fld id="{C9182998-D2C7-584F-AF0D-AC23C8BCFF46}" type="datetime1">
              <a:rPr lang="en-US" smtClean="0"/>
              <a:t>10/22/2020</a:t>
            </a:fld>
            <a:endParaRPr lang="en-US"/>
          </a:p>
        </p:txBody>
      </p:sp>
      <p:sp>
        <p:nvSpPr>
          <p:cNvPr id="8" name="Plassholder for lysbildenummer 7"/>
          <p:cNvSpPr>
            <a:spLocks noGrp="1"/>
          </p:cNvSpPr>
          <p:nvPr>
            <p:ph type="sldNum" sz="quarter" idx="12"/>
          </p:nvPr>
        </p:nvSpPr>
        <p:spPr/>
        <p:txBody>
          <a:bodyPr/>
          <a:lstStyle/>
          <a:p>
            <a:fld id="{FA84A37A-AFC2-4A01-80A1-FC20F2C0D5BB}" type="slidenum">
              <a:rPr lang="en-US" smtClean="0"/>
              <a:pPr/>
              <a:t>10</a:t>
            </a:fld>
            <a:endParaRPr lang="en-US"/>
          </a:p>
        </p:txBody>
      </p:sp>
      <p:sp>
        <p:nvSpPr>
          <p:cNvPr id="9" name="Tittel 8"/>
          <p:cNvSpPr>
            <a:spLocks noGrp="1"/>
          </p:cNvSpPr>
          <p:nvPr>
            <p:ph type="title"/>
          </p:nvPr>
        </p:nvSpPr>
        <p:spPr/>
        <p:txBody>
          <a:bodyPr/>
          <a:lstStyle/>
          <a:p>
            <a:r>
              <a:rPr lang="nb-NO" sz="3000" dirty="0"/>
              <a:t>Forbindelser</a:t>
            </a:r>
          </a:p>
        </p:txBody>
      </p:sp>
      <p:pic>
        <p:nvPicPr>
          <p:cNvPr id="4" name="Bilde 3"/>
          <p:cNvPicPr>
            <a:picLocks noChangeAspect="1"/>
          </p:cNvPicPr>
          <p:nvPr/>
        </p:nvPicPr>
        <p:blipFill rotWithShape="1">
          <a:blip r:embed="rId3" cstate="email">
            <a:extLst>
              <a:ext uri="{28A0092B-C50C-407E-A947-70E740481C1C}">
                <a14:useLocalDpi xmlns:a14="http://schemas.microsoft.com/office/drawing/2010/main" val="0"/>
              </a:ext>
            </a:extLst>
          </a:blip>
          <a:srcRect l="26517" r="25324"/>
          <a:stretch/>
        </p:blipFill>
        <p:spPr>
          <a:xfrm>
            <a:off x="4692686" y="416672"/>
            <a:ext cx="4115412" cy="5720569"/>
          </a:xfrm>
          <a:prstGeom prst="rect">
            <a:avLst/>
          </a:prstGeom>
        </p:spPr>
      </p:pic>
    </p:spTree>
    <p:extLst>
      <p:ext uri="{BB962C8B-B14F-4D97-AF65-F5344CB8AC3E}">
        <p14:creationId xmlns:p14="http://schemas.microsoft.com/office/powerpoint/2010/main" val="237370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82A2641-F755-EA42-A453-23DCEDFFDE75}" type="datetime1">
              <a:rPr lang="en-US" smtClean="0"/>
              <a:t>10/22/2020</a:t>
            </a:fld>
            <a:endParaRPr lang="en-US"/>
          </a:p>
        </p:txBody>
      </p:sp>
      <p:sp>
        <p:nvSpPr>
          <p:cNvPr id="4" name="Plassholder for lysbildenummer 3"/>
          <p:cNvSpPr>
            <a:spLocks noGrp="1"/>
          </p:cNvSpPr>
          <p:nvPr>
            <p:ph type="sldNum" sz="quarter" idx="12"/>
          </p:nvPr>
        </p:nvSpPr>
        <p:spPr/>
        <p:txBody>
          <a:bodyPr/>
          <a:lstStyle/>
          <a:p>
            <a:fld id="{FA84A37A-AFC2-4A01-80A1-FC20F2C0D5BB}" type="slidenum">
              <a:rPr lang="en-US" smtClean="0"/>
              <a:pPr/>
              <a:t>11</a:t>
            </a:fld>
            <a:endParaRPr lang="en-US"/>
          </a:p>
        </p:txBody>
      </p:sp>
      <p:pic>
        <p:nvPicPr>
          <p:cNvPr id="13" name="Plassholder for bilde 12"/>
          <p:cNvPicPr>
            <a:picLocks noGrp="1" noChangeAspect="1"/>
          </p:cNvPicPr>
          <p:nvPr>
            <p:ph type="pic" sz="quarter" idx="14"/>
          </p:nvPr>
        </p:nvPicPr>
        <p:blipFill>
          <a:blip r:embed="rId2"/>
          <a:srcRect l="5634" r="5634"/>
          <a:stretch>
            <a:fillRect/>
          </a:stretch>
        </p:blipFill>
        <p:spPr>
          <a:xfrm>
            <a:off x="4819484" y="415925"/>
            <a:ext cx="3951454" cy="5584825"/>
          </a:xfrm>
          <a:prstGeom prst="rect">
            <a:avLst/>
          </a:prstGeom>
        </p:spPr>
      </p:pic>
      <p:sp>
        <p:nvSpPr>
          <p:cNvPr id="8" name="Tittel 7"/>
          <p:cNvSpPr>
            <a:spLocks noGrp="1"/>
          </p:cNvSpPr>
          <p:nvPr>
            <p:ph type="title"/>
          </p:nvPr>
        </p:nvSpPr>
        <p:spPr/>
        <p:txBody>
          <a:bodyPr>
            <a:normAutofit/>
          </a:bodyPr>
          <a:lstStyle/>
          <a:p>
            <a:r>
              <a:rPr lang="nb-NO" sz="3000" dirty="0"/>
              <a:t>Forbindelser</a:t>
            </a:r>
          </a:p>
        </p:txBody>
      </p:sp>
      <p:sp>
        <p:nvSpPr>
          <p:cNvPr id="9" name="Plassholder for tekst 4"/>
          <p:cNvSpPr txBox="1">
            <a:spLocks/>
          </p:cNvSpPr>
          <p:nvPr/>
        </p:nvSpPr>
        <p:spPr>
          <a:xfrm>
            <a:off x="425929" y="1721334"/>
            <a:ext cx="4040188"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3"/>
              </a:buClr>
              <a:buFont typeface="Arial" pitchFamily="34" charset="0"/>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Font typeface="Arial" pitchFamily="34" charset="0"/>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2"/>
                </a:solidFill>
                <a:latin typeface="+mn-lt"/>
                <a:ea typeface="+mn-ea"/>
                <a:cs typeface="+mn-cs"/>
              </a:defRPr>
            </a:lvl9pPr>
          </a:lstStyle>
          <a:p>
            <a:r>
              <a:rPr lang="nb-NO" dirty="0"/>
              <a:t>Ferge</a:t>
            </a:r>
          </a:p>
        </p:txBody>
      </p:sp>
      <p:sp>
        <p:nvSpPr>
          <p:cNvPr id="10" name="Plassholder for innhold 5"/>
          <p:cNvSpPr txBox="1">
            <a:spLocks/>
          </p:cNvSpPr>
          <p:nvPr/>
        </p:nvSpPr>
        <p:spPr>
          <a:xfrm>
            <a:off x="429237" y="2358160"/>
            <a:ext cx="4108550" cy="138715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1pPr>
            <a:lvl2pPr marL="640080" indent="-228600" algn="l" defTabSz="914400" rtl="0" eaLnBrk="1" latinLnBrk="0" hangingPunct="1">
              <a:spcBef>
                <a:spcPct val="20000"/>
              </a:spcBef>
              <a:buClr>
                <a:schemeClr val="accent3"/>
              </a:buClr>
              <a:buFont typeface="Arial" pitchFamily="34" charset="0"/>
              <a:buChar char="•"/>
              <a:defRPr sz="19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3"/>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1"/>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6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9pPr>
          </a:lstStyle>
          <a:p>
            <a:pPr>
              <a:buFont typeface="Arial" pitchFamily="34" charset="0"/>
              <a:buNone/>
              <a:defRPr/>
            </a:pPr>
            <a:r>
              <a:rPr lang="nb-NO" sz="1600" u="sng" dirty="0" err="1"/>
              <a:t>Color</a:t>
            </a:r>
            <a:r>
              <a:rPr lang="nb-NO" sz="1600" u="sng" dirty="0"/>
              <a:t> Line:</a:t>
            </a:r>
            <a:r>
              <a:rPr lang="nb-NO" sz="1600" dirty="0"/>
              <a:t>	Hirtshals</a:t>
            </a:r>
          </a:p>
          <a:p>
            <a:pPr marL="114300" indent="0">
              <a:buFont typeface="Arial" pitchFamily="34" charset="0"/>
              <a:buNone/>
            </a:pPr>
            <a:endParaRPr lang="nb-NO" sz="1600" u="sng" dirty="0"/>
          </a:p>
        </p:txBody>
      </p:sp>
      <p:sp>
        <p:nvSpPr>
          <p:cNvPr id="11" name="Plassholder for tekst 4"/>
          <p:cNvSpPr txBox="1">
            <a:spLocks/>
          </p:cNvSpPr>
          <p:nvPr/>
        </p:nvSpPr>
        <p:spPr>
          <a:xfrm>
            <a:off x="429036" y="2803547"/>
            <a:ext cx="4040188"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3"/>
              </a:buClr>
              <a:buFont typeface="Arial" pitchFamily="34" charset="0"/>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Font typeface="Arial" pitchFamily="34" charset="0"/>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2"/>
                </a:solidFill>
                <a:latin typeface="+mn-lt"/>
                <a:ea typeface="+mn-ea"/>
                <a:cs typeface="+mn-cs"/>
              </a:defRPr>
            </a:lvl9pPr>
          </a:lstStyle>
          <a:p>
            <a:r>
              <a:rPr lang="nb-NO" dirty="0"/>
              <a:t>Bulk / Stein</a:t>
            </a:r>
          </a:p>
        </p:txBody>
      </p:sp>
      <p:sp>
        <p:nvSpPr>
          <p:cNvPr id="12" name="Plassholder for innhold 5"/>
          <p:cNvSpPr txBox="1">
            <a:spLocks/>
          </p:cNvSpPr>
          <p:nvPr/>
        </p:nvSpPr>
        <p:spPr>
          <a:xfrm>
            <a:off x="429231" y="3393862"/>
            <a:ext cx="4515993" cy="138715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1pPr>
            <a:lvl2pPr marL="640080" indent="-228600" algn="l" defTabSz="914400" rtl="0" eaLnBrk="1" latinLnBrk="0" hangingPunct="1">
              <a:spcBef>
                <a:spcPct val="20000"/>
              </a:spcBef>
              <a:buClr>
                <a:schemeClr val="accent3"/>
              </a:buClr>
              <a:buFont typeface="Arial" pitchFamily="34" charset="0"/>
              <a:buChar char="•"/>
              <a:defRPr sz="19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3"/>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1"/>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6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9pPr>
          </a:lstStyle>
          <a:p>
            <a:pPr>
              <a:buFont typeface="Arial" pitchFamily="34" charset="0"/>
              <a:buNone/>
              <a:defRPr/>
            </a:pPr>
            <a:endParaRPr lang="nb-NO" sz="1000" dirty="0"/>
          </a:p>
          <a:p>
            <a:pPr>
              <a:buFont typeface="Arial" pitchFamily="34" charset="0"/>
              <a:buNone/>
              <a:defRPr/>
            </a:pPr>
            <a:r>
              <a:rPr lang="nb-NO" sz="1600" u="sng" dirty="0" err="1"/>
              <a:t>Stema</a:t>
            </a:r>
            <a:r>
              <a:rPr lang="nb-NO" sz="1600" u="sng" dirty="0"/>
              <a:t> Shipping:</a:t>
            </a:r>
            <a:r>
              <a:rPr lang="nb-NO" sz="1600" dirty="0"/>
              <a:t>	Storbritannia, Kontinentet</a:t>
            </a:r>
          </a:p>
        </p:txBody>
      </p:sp>
    </p:spTree>
    <p:extLst>
      <p:ext uri="{BB962C8B-B14F-4D97-AF65-F5344CB8AC3E}">
        <p14:creationId xmlns:p14="http://schemas.microsoft.com/office/powerpoint/2010/main" val="73485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D38BFC5-FD30-4DDB-BFDB-0A5E48FED8A3}"/>
              </a:ext>
            </a:extLst>
          </p:cNvPr>
          <p:cNvSpPr>
            <a:spLocks noGrp="1"/>
          </p:cNvSpPr>
          <p:nvPr>
            <p:ph type="dt" sz="half" idx="10"/>
          </p:nvPr>
        </p:nvSpPr>
        <p:spPr/>
        <p:txBody>
          <a:bodyPr/>
          <a:lstStyle/>
          <a:p>
            <a:r>
              <a:rPr lang="en-US" dirty="0"/>
              <a:t>26/2/2020</a:t>
            </a:r>
          </a:p>
        </p:txBody>
      </p:sp>
      <p:sp>
        <p:nvSpPr>
          <p:cNvPr id="3" name="Plassholder for bunntekst 2">
            <a:extLst>
              <a:ext uri="{FF2B5EF4-FFF2-40B4-BE49-F238E27FC236}">
                <a16:creationId xmlns:a16="http://schemas.microsoft.com/office/drawing/2014/main" id="{DB4E2B1C-9CFD-4B52-AABA-D7556062EA64}"/>
              </a:ext>
            </a:extLst>
          </p:cNvPr>
          <p:cNvSpPr>
            <a:spLocks noGrp="1"/>
          </p:cNvSpPr>
          <p:nvPr>
            <p:ph type="ftr" sz="quarter" idx="11"/>
          </p:nvPr>
        </p:nvSpPr>
        <p:spPr/>
        <p:txBody>
          <a:bodyPr/>
          <a:lstStyle/>
          <a:p>
            <a:r>
              <a:rPr lang="en-US" dirty="0" err="1"/>
              <a:t>Styreseminar</a:t>
            </a:r>
            <a:r>
              <a:rPr lang="en-US" dirty="0"/>
              <a:t> I </a:t>
            </a:r>
            <a:r>
              <a:rPr lang="en-US" dirty="0" err="1"/>
              <a:t>Kragerø</a:t>
            </a:r>
            <a:endParaRPr lang="en-US" dirty="0"/>
          </a:p>
        </p:txBody>
      </p:sp>
      <p:sp>
        <p:nvSpPr>
          <p:cNvPr id="8" name="TekstSylinder 7">
            <a:extLst>
              <a:ext uri="{FF2B5EF4-FFF2-40B4-BE49-F238E27FC236}">
                <a16:creationId xmlns:a16="http://schemas.microsoft.com/office/drawing/2014/main" id="{47284696-B671-4088-A50A-8FE2464C2D2D}"/>
              </a:ext>
            </a:extLst>
          </p:cNvPr>
          <p:cNvSpPr txBox="1"/>
          <p:nvPr/>
        </p:nvSpPr>
        <p:spPr>
          <a:xfrm>
            <a:off x="255639" y="1602659"/>
            <a:ext cx="8515497" cy="5078313"/>
          </a:xfrm>
          <a:prstGeom prst="rect">
            <a:avLst/>
          </a:prstGeom>
          <a:noFill/>
        </p:spPr>
        <p:txBody>
          <a:bodyPr wrap="square" rtlCol="0">
            <a:spAutoFit/>
          </a:bodyPr>
          <a:lstStyle/>
          <a:p>
            <a:pPr marL="285750" indent="-285750">
              <a:buFont typeface="Arial" panose="020B0604020202020204" pitchFamily="34" charset="0"/>
              <a:buChar char="•"/>
            </a:pPr>
            <a:r>
              <a:rPr lang="nb-NO" b="1" dirty="0"/>
              <a:t>Mål 7: Ren energi for alle:</a:t>
            </a:r>
            <a:r>
              <a:rPr lang="nb-NO" dirty="0"/>
              <a:t> </a:t>
            </a:r>
          </a:p>
          <a:p>
            <a:r>
              <a:rPr lang="nb-NO" dirty="0"/>
              <a:t>"Sikre tilgang til pålitelig, bærekraftig og moderne energi til en overkommelig pris for alle"</a:t>
            </a:r>
          </a:p>
          <a:p>
            <a:pPr marL="285750" indent="-285750">
              <a:buFont typeface="Arial" panose="020B0604020202020204" pitchFamily="34" charset="0"/>
              <a:buChar char="•"/>
            </a:pPr>
            <a:r>
              <a:rPr lang="nb-NO" b="1" dirty="0"/>
              <a:t>Mål 9: Innovasjon og infrastruktur</a:t>
            </a:r>
            <a:endParaRPr lang="nb-NO" dirty="0"/>
          </a:p>
          <a:p>
            <a:r>
              <a:rPr lang="nb-NO" dirty="0"/>
              <a:t>"Bygge solid infrastruktur, fremme inkluderende og bærekraftig industrialisering og bidra til innovasjon" </a:t>
            </a:r>
          </a:p>
          <a:p>
            <a:pPr marL="285750" indent="-285750">
              <a:buFont typeface="Arial" panose="020B0604020202020204" pitchFamily="34" charset="0"/>
              <a:buChar char="•"/>
            </a:pPr>
            <a:r>
              <a:rPr lang="nb-NO" b="1" dirty="0"/>
              <a:t>Mål 11: Bærekraftige byer og samfunn</a:t>
            </a:r>
            <a:endParaRPr lang="nb-NO" dirty="0"/>
          </a:p>
          <a:p>
            <a:r>
              <a:rPr lang="nb-NO" dirty="0"/>
              <a:t>"Gjøre byer og bosettinger inkluderende, trygge, motstandsdyktige og bærekraftige"</a:t>
            </a:r>
          </a:p>
          <a:p>
            <a:pPr marL="285750" indent="-285750">
              <a:buFont typeface="Arial" panose="020B0604020202020204" pitchFamily="34" charset="0"/>
              <a:buChar char="•"/>
            </a:pPr>
            <a:r>
              <a:rPr lang="nb-NO" b="1" dirty="0"/>
              <a:t>Mål 13: Stoppe klimaendringene</a:t>
            </a:r>
            <a:endParaRPr lang="nb-NO" dirty="0"/>
          </a:p>
          <a:p>
            <a:r>
              <a:rPr lang="nb-NO" dirty="0"/>
              <a:t>"Handle umiddelbart for å bekjempe klimaendringene og konsekvensene av dem"</a:t>
            </a:r>
          </a:p>
          <a:p>
            <a:pPr marL="285750" indent="-285750">
              <a:buFont typeface="Arial" panose="020B0604020202020204" pitchFamily="34" charset="0"/>
              <a:buChar char="•"/>
            </a:pPr>
            <a:r>
              <a:rPr lang="nb-NO" b="1" dirty="0"/>
              <a:t>Mål 14: Liv under vann</a:t>
            </a:r>
            <a:endParaRPr lang="nb-NO" dirty="0"/>
          </a:p>
          <a:p>
            <a:r>
              <a:rPr lang="nb-NO" dirty="0"/>
              <a:t>"Bevare og bruke hav og marine ressurser på en måte som fremmer bærekraftig utvikling«</a:t>
            </a:r>
          </a:p>
          <a:p>
            <a:pPr marL="285750" indent="-285750">
              <a:buFont typeface="Arial" panose="020B0604020202020204" pitchFamily="34" charset="0"/>
              <a:buChar char="•"/>
            </a:pPr>
            <a:r>
              <a:rPr lang="nb-NO" b="1" dirty="0"/>
              <a:t>Mål 17: Samarbeid for å nå målene</a:t>
            </a:r>
          </a:p>
          <a:p>
            <a:r>
              <a:rPr lang="nb-NO" b="1" dirty="0"/>
              <a:t>«</a:t>
            </a:r>
            <a:r>
              <a:rPr lang="nb-NO" dirty="0"/>
              <a:t>Styrke mekanismene for implementering av målene, og fornye globale partnerskap for bærekraftig utvikling»</a:t>
            </a:r>
          </a:p>
          <a:p>
            <a:endParaRPr lang="nb-NO" b="1" dirty="0"/>
          </a:p>
        </p:txBody>
      </p:sp>
      <p:sp>
        <p:nvSpPr>
          <p:cNvPr id="7" name="Tittel 6">
            <a:extLst>
              <a:ext uri="{FF2B5EF4-FFF2-40B4-BE49-F238E27FC236}">
                <a16:creationId xmlns:a16="http://schemas.microsoft.com/office/drawing/2014/main" id="{647829F8-B47C-4FF9-89E3-76BBE396E2A0}"/>
              </a:ext>
            </a:extLst>
          </p:cNvPr>
          <p:cNvSpPr>
            <a:spLocks noGrp="1"/>
          </p:cNvSpPr>
          <p:nvPr>
            <p:ph type="title"/>
          </p:nvPr>
        </p:nvSpPr>
        <p:spPr>
          <a:xfrm>
            <a:off x="255639" y="416673"/>
            <a:ext cx="8515498" cy="925418"/>
          </a:xfrm>
        </p:spPr>
        <p:txBody>
          <a:bodyPr>
            <a:normAutofit fontScale="90000"/>
          </a:bodyPr>
          <a:lstStyle/>
          <a:p>
            <a:r>
              <a:rPr lang="nb-NO" dirty="0"/>
              <a:t>Strategiplan for Larvik Havn</a:t>
            </a:r>
            <a:br>
              <a:rPr lang="nb-NO" dirty="0"/>
            </a:br>
            <a:r>
              <a:rPr lang="nb-NO" sz="3100" dirty="0"/>
              <a:t>FNs Bærekrafts mål :</a:t>
            </a:r>
            <a:br>
              <a:rPr lang="nb-NO" dirty="0"/>
            </a:br>
            <a:endParaRPr lang="nb-NO" dirty="0"/>
          </a:p>
        </p:txBody>
      </p:sp>
      <p:pic>
        <p:nvPicPr>
          <p:cNvPr id="4" name="Bilde 3">
            <a:extLst>
              <a:ext uri="{FF2B5EF4-FFF2-40B4-BE49-F238E27FC236}">
                <a16:creationId xmlns:a16="http://schemas.microsoft.com/office/drawing/2014/main" id="{2CAEA065-F204-4CF0-B394-9362F9F5F6AF}"/>
              </a:ext>
            </a:extLst>
          </p:cNvPr>
          <p:cNvPicPr>
            <a:picLocks noChangeAspect="1"/>
          </p:cNvPicPr>
          <p:nvPr/>
        </p:nvPicPr>
        <p:blipFill rotWithShape="1">
          <a:blip r:embed="rId3"/>
          <a:srcRect l="63763" t="16834" r="13441" b="34229"/>
          <a:stretch/>
        </p:blipFill>
        <p:spPr>
          <a:xfrm>
            <a:off x="6075572" y="63896"/>
            <a:ext cx="2812789" cy="1698288"/>
          </a:xfrm>
          <a:prstGeom prst="rect">
            <a:avLst/>
          </a:prstGeom>
        </p:spPr>
      </p:pic>
    </p:spTree>
    <p:extLst>
      <p:ext uri="{BB962C8B-B14F-4D97-AF65-F5344CB8AC3E}">
        <p14:creationId xmlns:p14="http://schemas.microsoft.com/office/powerpoint/2010/main" val="388884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B8D59E1-55C5-40DE-9B0B-3851EDFB0A7D}"/>
              </a:ext>
            </a:extLst>
          </p:cNvPr>
          <p:cNvSpPr>
            <a:spLocks noGrp="1"/>
          </p:cNvSpPr>
          <p:nvPr>
            <p:ph type="dt" sz="half" idx="10"/>
          </p:nvPr>
        </p:nvSpPr>
        <p:spPr/>
        <p:txBody>
          <a:bodyPr/>
          <a:lstStyle/>
          <a:p>
            <a:fld id="{92EDEB0D-1F86-164C-A98A-2228208A0C85}" type="datetime1">
              <a:rPr lang="en-US" smtClean="0"/>
              <a:t>10/22/2020</a:t>
            </a:fld>
            <a:endParaRPr lang="en-US" dirty="0"/>
          </a:p>
        </p:txBody>
      </p:sp>
      <p:sp>
        <p:nvSpPr>
          <p:cNvPr id="3" name="Plassholder for bunntekst 2">
            <a:extLst>
              <a:ext uri="{FF2B5EF4-FFF2-40B4-BE49-F238E27FC236}">
                <a16:creationId xmlns:a16="http://schemas.microsoft.com/office/drawing/2014/main" id="{621FC778-AD98-485C-86B3-954739AACA85}"/>
              </a:ext>
            </a:extLst>
          </p:cNvPr>
          <p:cNvSpPr>
            <a:spLocks noGrp="1"/>
          </p:cNvSpPr>
          <p:nvPr>
            <p:ph type="ftr" sz="quarter" idx="11"/>
          </p:nvPr>
        </p:nvSpPr>
        <p:spPr/>
        <p:txBody>
          <a:bodyPr/>
          <a:lstStyle/>
          <a:p>
            <a:r>
              <a:rPr lang="en-US" dirty="0" err="1"/>
              <a:t>Eksempelnavn</a:t>
            </a:r>
            <a:r>
              <a:rPr lang="en-US" dirty="0"/>
              <a:t> på </a:t>
            </a:r>
            <a:r>
              <a:rPr lang="en-US" dirty="0" err="1"/>
              <a:t>foredrag</a:t>
            </a:r>
            <a:endParaRPr lang="en-US" dirty="0"/>
          </a:p>
        </p:txBody>
      </p:sp>
      <p:sp>
        <p:nvSpPr>
          <p:cNvPr id="4" name="Tittel 3">
            <a:extLst>
              <a:ext uri="{FF2B5EF4-FFF2-40B4-BE49-F238E27FC236}">
                <a16:creationId xmlns:a16="http://schemas.microsoft.com/office/drawing/2014/main" id="{96FED08E-4E15-49E0-B8D7-82EB59FF9B97}"/>
              </a:ext>
            </a:extLst>
          </p:cNvPr>
          <p:cNvSpPr>
            <a:spLocks noGrp="1"/>
          </p:cNvSpPr>
          <p:nvPr>
            <p:ph type="title"/>
          </p:nvPr>
        </p:nvSpPr>
        <p:spPr/>
        <p:txBody>
          <a:bodyPr>
            <a:normAutofit fontScale="90000"/>
          </a:bodyPr>
          <a:lstStyle/>
          <a:p>
            <a:r>
              <a:rPr lang="nb-NO" dirty="0"/>
              <a:t>Klimasats 2020 – Klimaregnskap med forslag til tiltak</a:t>
            </a:r>
          </a:p>
        </p:txBody>
      </p:sp>
      <p:sp>
        <p:nvSpPr>
          <p:cNvPr id="5" name="Plassholder for innhold 4">
            <a:extLst>
              <a:ext uri="{FF2B5EF4-FFF2-40B4-BE49-F238E27FC236}">
                <a16:creationId xmlns:a16="http://schemas.microsoft.com/office/drawing/2014/main" id="{CC6D647C-E7BC-41E8-823D-4837DAA2478F}"/>
              </a:ext>
            </a:extLst>
          </p:cNvPr>
          <p:cNvSpPr>
            <a:spLocks noGrp="1"/>
          </p:cNvSpPr>
          <p:nvPr>
            <p:ph idx="1"/>
          </p:nvPr>
        </p:nvSpPr>
        <p:spPr>
          <a:xfrm>
            <a:off x="372863" y="1622324"/>
            <a:ext cx="8250027" cy="4734026"/>
          </a:xfrm>
          <a:ln>
            <a:solidFill>
              <a:schemeClr val="accent1">
                <a:lumMod val="60000"/>
                <a:lumOff val="40000"/>
              </a:schemeClr>
            </a:solidFill>
          </a:ln>
        </p:spPr>
        <p:txBody>
          <a:bodyPr>
            <a:normAutofit/>
          </a:bodyPr>
          <a:lstStyle/>
          <a:p>
            <a:pPr marL="108000" indent="0">
              <a:buNone/>
            </a:pPr>
            <a:r>
              <a:rPr lang="nb-NO" b="1" dirty="0">
                <a:solidFill>
                  <a:schemeClr val="accent1"/>
                </a:solidFill>
              </a:rPr>
              <a:t>Visjon: </a:t>
            </a:r>
          </a:p>
          <a:p>
            <a:pPr marL="108000" indent="0">
              <a:buNone/>
            </a:pPr>
            <a:r>
              <a:rPr lang="nb-NO" b="1" dirty="0">
                <a:solidFill>
                  <a:schemeClr val="accent1"/>
                </a:solidFill>
              </a:rPr>
              <a:t>Larvik havn skal bli fossilt utslippsfri innen 2050</a:t>
            </a:r>
            <a:endParaRPr lang="nb-NO" dirty="0">
              <a:solidFill>
                <a:schemeClr val="accent1"/>
              </a:solidFill>
            </a:endParaRPr>
          </a:p>
          <a:p>
            <a:pPr marL="108000" indent="0">
              <a:buNone/>
            </a:pPr>
            <a:endParaRPr lang="nb-NO" b="1" dirty="0"/>
          </a:p>
          <a:p>
            <a:r>
              <a:rPr lang="nb-NO" dirty="0"/>
              <a:t>Larvik Havn KF har som mål å fremme en bærekraftig og positiv klimautvikling av havnens virksomhet, og få et godt beslutningsgrunnlag for å kunne prioritere ulike tiltak i både offentlig og privat regi. </a:t>
            </a:r>
          </a:p>
          <a:p>
            <a:endParaRPr lang="nb-NO" dirty="0"/>
          </a:p>
          <a:p>
            <a:r>
              <a:rPr lang="nb-NO" dirty="0"/>
              <a:t>På bakgrunn av klimaregnskap skal det utarbeides en tiltaksplan med en handlingsplan for perioden 2021 – 2030, med mål å oppnå reduksjon av klimagassutslipp med 75 % innen 2030 for Larvik Havn KF. </a:t>
            </a:r>
          </a:p>
          <a:p>
            <a:endParaRPr lang="nb-NO" b="1" dirty="0"/>
          </a:p>
          <a:p>
            <a:pPr marL="108000" indent="0">
              <a:buNone/>
            </a:pPr>
            <a:endParaRPr lang="nb-NO" dirty="0"/>
          </a:p>
        </p:txBody>
      </p:sp>
    </p:spTree>
    <p:extLst>
      <p:ext uri="{BB962C8B-B14F-4D97-AF65-F5344CB8AC3E}">
        <p14:creationId xmlns:p14="http://schemas.microsoft.com/office/powerpoint/2010/main" val="33119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1BC2CB7-912C-4B53-934F-5AF2FF410D4D}"/>
              </a:ext>
            </a:extLst>
          </p:cNvPr>
          <p:cNvSpPr>
            <a:spLocks noGrp="1"/>
          </p:cNvSpPr>
          <p:nvPr>
            <p:ph type="dt" sz="half" idx="10"/>
          </p:nvPr>
        </p:nvSpPr>
        <p:spPr/>
        <p:txBody>
          <a:bodyPr/>
          <a:lstStyle/>
          <a:p>
            <a:fld id="{92EDEB0D-1F86-164C-A98A-2228208A0C85}" type="datetime1">
              <a:rPr lang="en-US" smtClean="0"/>
              <a:t>10/22/2020</a:t>
            </a:fld>
            <a:endParaRPr lang="en-US" dirty="0"/>
          </a:p>
        </p:txBody>
      </p:sp>
      <p:sp>
        <p:nvSpPr>
          <p:cNvPr id="3" name="Plassholder for bunntekst 2">
            <a:extLst>
              <a:ext uri="{FF2B5EF4-FFF2-40B4-BE49-F238E27FC236}">
                <a16:creationId xmlns:a16="http://schemas.microsoft.com/office/drawing/2014/main" id="{A8C53C25-D99D-445C-92F8-E565B75BFA7C}"/>
              </a:ext>
            </a:extLst>
          </p:cNvPr>
          <p:cNvSpPr>
            <a:spLocks noGrp="1"/>
          </p:cNvSpPr>
          <p:nvPr>
            <p:ph type="ftr" sz="quarter" idx="11"/>
          </p:nvPr>
        </p:nvSpPr>
        <p:spPr/>
        <p:txBody>
          <a:bodyPr/>
          <a:lstStyle/>
          <a:p>
            <a:r>
              <a:rPr lang="en-US"/>
              <a:t>Eksempelnavn på foredrag</a:t>
            </a:r>
          </a:p>
        </p:txBody>
      </p:sp>
      <p:sp>
        <p:nvSpPr>
          <p:cNvPr id="4" name="Tittel 3">
            <a:extLst>
              <a:ext uri="{FF2B5EF4-FFF2-40B4-BE49-F238E27FC236}">
                <a16:creationId xmlns:a16="http://schemas.microsoft.com/office/drawing/2014/main" id="{AD85F32C-72A5-4A0D-A6F3-6399F4559AB8}"/>
              </a:ext>
            </a:extLst>
          </p:cNvPr>
          <p:cNvSpPr>
            <a:spLocks noGrp="1"/>
          </p:cNvSpPr>
          <p:nvPr>
            <p:ph type="title"/>
          </p:nvPr>
        </p:nvSpPr>
        <p:spPr/>
        <p:txBody>
          <a:bodyPr>
            <a:normAutofit fontScale="90000"/>
          </a:bodyPr>
          <a:lstStyle/>
          <a:p>
            <a:r>
              <a:rPr lang="nb-NO" dirty="0"/>
              <a:t>Miljøtiltak i Larvik Havn</a:t>
            </a:r>
            <a:br>
              <a:rPr lang="nb-NO" dirty="0"/>
            </a:br>
            <a:endParaRPr lang="nb-NO" dirty="0"/>
          </a:p>
        </p:txBody>
      </p:sp>
      <p:sp>
        <p:nvSpPr>
          <p:cNvPr id="5" name="Plassholder for innhold 4">
            <a:extLst>
              <a:ext uri="{FF2B5EF4-FFF2-40B4-BE49-F238E27FC236}">
                <a16:creationId xmlns:a16="http://schemas.microsoft.com/office/drawing/2014/main" id="{11EF5B5C-7F11-4F3A-A737-9FE142D085B2}"/>
              </a:ext>
            </a:extLst>
          </p:cNvPr>
          <p:cNvSpPr>
            <a:spLocks noGrp="1"/>
          </p:cNvSpPr>
          <p:nvPr>
            <p:ph idx="1"/>
          </p:nvPr>
        </p:nvSpPr>
        <p:spPr>
          <a:xfrm>
            <a:off x="372863" y="1630496"/>
            <a:ext cx="8398274" cy="4725853"/>
          </a:xfrm>
        </p:spPr>
        <p:txBody>
          <a:bodyPr>
            <a:normAutofit fontScale="85000" lnSpcReduction="20000"/>
          </a:bodyPr>
          <a:lstStyle/>
          <a:p>
            <a:endParaRPr lang="nb-NO" dirty="0"/>
          </a:p>
          <a:p>
            <a:r>
              <a:rPr lang="nb-NO" dirty="0"/>
              <a:t>Larvik Havn KF har fått ENOVA midler i 2020 til forprosjekt for: Utredning av infrastruktur for strøm til havneopphold og </a:t>
            </a:r>
            <a:r>
              <a:rPr lang="nb-NO" dirty="0" err="1"/>
              <a:t>lading</a:t>
            </a:r>
            <a:r>
              <a:rPr lang="nb-NO" dirty="0"/>
              <a:t> på trafikkhavnen og </a:t>
            </a:r>
            <a:r>
              <a:rPr lang="nb-NO" dirty="0" err="1"/>
              <a:t>Svartebukt</a:t>
            </a:r>
            <a:r>
              <a:rPr lang="nb-NO" dirty="0"/>
              <a:t> havn. Forprosjektet er i oppstartsfasen og skal pågå i et års tid. Hensikten er å få redusert støy og utslipp</a:t>
            </a:r>
          </a:p>
          <a:p>
            <a:endParaRPr lang="nb-NO" dirty="0"/>
          </a:p>
          <a:p>
            <a:r>
              <a:rPr lang="nb-NO" dirty="0"/>
              <a:t>LHKF skal være internasjonalt miljøsertifisert i henhold til ISO 14001 innen første kvartal 2021.</a:t>
            </a:r>
          </a:p>
          <a:p>
            <a:pPr marL="108000" indent="0">
              <a:buNone/>
            </a:pPr>
            <a:endParaRPr lang="nb-NO" dirty="0"/>
          </a:p>
          <a:p>
            <a:r>
              <a:rPr lang="nb-NO" dirty="0"/>
              <a:t>Larvik Havn blir en partner i Klimanettverket regionalt.</a:t>
            </a:r>
          </a:p>
          <a:p>
            <a:pPr marL="108000" indent="0">
              <a:buNone/>
            </a:pPr>
            <a:r>
              <a:rPr lang="nb-NO" dirty="0"/>
              <a:t>Havnene er viktige lokale, regionale – utvikling som intermodale knutepunkter og infrastruktur bør være samordnet med regionale utviklingssektorer for å styrke utviklingen av smarte og grønne havner. </a:t>
            </a:r>
          </a:p>
          <a:p>
            <a:pPr marL="108000" indent="0">
              <a:buNone/>
            </a:pPr>
            <a:endParaRPr lang="nb-NO" dirty="0"/>
          </a:p>
          <a:p>
            <a:pPr marL="108000" indent="0">
              <a:buNone/>
            </a:pPr>
            <a:r>
              <a:rPr lang="nb-NO" dirty="0"/>
              <a:t>Larvik Havn i samarbeid med Norske Havner</a:t>
            </a:r>
          </a:p>
          <a:p>
            <a:pPr marL="108000" indent="0">
              <a:buNone/>
            </a:pPr>
            <a:r>
              <a:rPr lang="nb-NO" dirty="0"/>
              <a:t>LHKF er delaktig i flere fagnettverkene i Norske </a:t>
            </a:r>
            <a:r>
              <a:rPr lang="nb-NO" dirty="0" err="1"/>
              <a:t>havner,der</a:t>
            </a:r>
            <a:r>
              <a:rPr lang="nb-NO" dirty="0"/>
              <a:t> vi jobber sammen for effektivisering og smarte grønne havner</a:t>
            </a:r>
          </a:p>
          <a:p>
            <a:pPr marL="108000" indent="0">
              <a:buNone/>
            </a:pPr>
            <a:endParaRPr lang="nb-NO" dirty="0"/>
          </a:p>
        </p:txBody>
      </p:sp>
    </p:spTree>
    <p:extLst>
      <p:ext uri="{BB962C8B-B14F-4D97-AF65-F5344CB8AC3E}">
        <p14:creationId xmlns:p14="http://schemas.microsoft.com/office/powerpoint/2010/main" val="207775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CF5ADA8-99B8-4108-B409-FCF5AD9AE8DE}"/>
              </a:ext>
            </a:extLst>
          </p:cNvPr>
          <p:cNvSpPr>
            <a:spLocks noGrp="1"/>
          </p:cNvSpPr>
          <p:nvPr>
            <p:ph type="dt" sz="half" idx="10"/>
          </p:nvPr>
        </p:nvSpPr>
        <p:spPr/>
        <p:txBody>
          <a:bodyPr/>
          <a:lstStyle/>
          <a:p>
            <a:r>
              <a:rPr lang="en-US" dirty="0"/>
              <a:t>26/2/2020</a:t>
            </a:r>
          </a:p>
        </p:txBody>
      </p:sp>
      <p:sp>
        <p:nvSpPr>
          <p:cNvPr id="3" name="Plassholder for bunntekst 2">
            <a:extLst>
              <a:ext uri="{FF2B5EF4-FFF2-40B4-BE49-F238E27FC236}">
                <a16:creationId xmlns:a16="http://schemas.microsoft.com/office/drawing/2014/main" id="{57058D56-7755-4104-81C2-961668DA88A9}"/>
              </a:ext>
            </a:extLst>
          </p:cNvPr>
          <p:cNvSpPr>
            <a:spLocks noGrp="1"/>
          </p:cNvSpPr>
          <p:nvPr>
            <p:ph type="ftr" sz="quarter" idx="11"/>
          </p:nvPr>
        </p:nvSpPr>
        <p:spPr/>
        <p:txBody>
          <a:bodyPr/>
          <a:lstStyle/>
          <a:p>
            <a:r>
              <a:rPr lang="en-US" dirty="0" err="1"/>
              <a:t>Styreseminar</a:t>
            </a:r>
            <a:r>
              <a:rPr lang="en-US" dirty="0"/>
              <a:t> I </a:t>
            </a:r>
            <a:r>
              <a:rPr lang="en-US" dirty="0" err="1"/>
              <a:t>Kragerø</a:t>
            </a:r>
            <a:endParaRPr lang="en-US" dirty="0"/>
          </a:p>
        </p:txBody>
      </p:sp>
      <p:sp>
        <p:nvSpPr>
          <p:cNvPr id="4" name="Tittel 3">
            <a:extLst>
              <a:ext uri="{FF2B5EF4-FFF2-40B4-BE49-F238E27FC236}">
                <a16:creationId xmlns:a16="http://schemas.microsoft.com/office/drawing/2014/main" id="{66141D07-93DC-4F96-B7A2-D0E26BF43B40}"/>
              </a:ext>
            </a:extLst>
          </p:cNvPr>
          <p:cNvSpPr>
            <a:spLocks noGrp="1"/>
          </p:cNvSpPr>
          <p:nvPr>
            <p:ph type="title"/>
          </p:nvPr>
        </p:nvSpPr>
        <p:spPr/>
        <p:txBody>
          <a:bodyPr>
            <a:normAutofit fontScale="90000"/>
          </a:bodyPr>
          <a:lstStyle/>
          <a:p>
            <a:r>
              <a:rPr lang="nb-NO"/>
              <a:t>Klimanettverk: Havnesamarbeid </a:t>
            </a:r>
            <a:r>
              <a:rPr lang="nb-NO" dirty="0"/>
              <a:t>Oslofjorden – Fylkeskommuner</a:t>
            </a:r>
            <a:br>
              <a:rPr lang="nb-NO" dirty="0"/>
            </a:br>
            <a:endParaRPr lang="nb-NO" dirty="0"/>
          </a:p>
        </p:txBody>
      </p:sp>
      <p:sp>
        <p:nvSpPr>
          <p:cNvPr id="5" name="Plassholder for innhold 4">
            <a:extLst>
              <a:ext uri="{FF2B5EF4-FFF2-40B4-BE49-F238E27FC236}">
                <a16:creationId xmlns:a16="http://schemas.microsoft.com/office/drawing/2014/main" id="{6818743F-A56A-4EFB-8BEE-0CF2DDADD1FD}"/>
              </a:ext>
            </a:extLst>
          </p:cNvPr>
          <p:cNvSpPr>
            <a:spLocks noGrp="1"/>
          </p:cNvSpPr>
          <p:nvPr>
            <p:ph idx="1"/>
          </p:nvPr>
        </p:nvSpPr>
        <p:spPr>
          <a:xfrm>
            <a:off x="491612" y="4050890"/>
            <a:ext cx="7678995" cy="2305460"/>
          </a:xfrm>
        </p:spPr>
        <p:txBody>
          <a:bodyPr>
            <a:normAutofit/>
          </a:bodyPr>
          <a:lstStyle/>
          <a:p>
            <a:pPr marL="0" indent="0">
              <a:buNone/>
            </a:pPr>
            <a:r>
              <a:rPr lang="nb-NO" dirty="0"/>
              <a:t>Hensikt:</a:t>
            </a:r>
          </a:p>
          <a:p>
            <a:pPr marL="342900" indent="-342900"/>
            <a:r>
              <a:rPr lang="nb-NO" sz="2000" dirty="0"/>
              <a:t>Felles mål: FNs </a:t>
            </a:r>
            <a:r>
              <a:rPr lang="nb-NO" sz="2000" dirty="0" err="1"/>
              <a:t>bærekraftsmål</a:t>
            </a:r>
            <a:endParaRPr lang="nb-NO" sz="2000" dirty="0"/>
          </a:p>
          <a:p>
            <a:pPr marL="342900" indent="-342900"/>
            <a:r>
              <a:rPr lang="nb-NO" sz="2000" dirty="0"/>
              <a:t>Økt fokus på  samkjøring, gjennomføring og erfaringsutveksling</a:t>
            </a:r>
          </a:p>
          <a:p>
            <a:pPr marL="342900" indent="-342900"/>
            <a:r>
              <a:rPr lang="nb-NO" sz="2000" dirty="0"/>
              <a:t>Felles miljøkrav </a:t>
            </a:r>
          </a:p>
          <a:p>
            <a:pPr marL="342900" indent="-342900"/>
            <a:r>
              <a:rPr lang="nb-NO" sz="2000" dirty="0"/>
              <a:t>Politisk forankring</a:t>
            </a:r>
          </a:p>
          <a:p>
            <a:pPr marL="342900" indent="-342900"/>
            <a:r>
              <a:rPr lang="nb-NO" sz="2000" dirty="0"/>
              <a:t>Fylkeskommunene som regional utvikler – samordnings rolle</a:t>
            </a:r>
          </a:p>
        </p:txBody>
      </p:sp>
      <p:graphicFrame>
        <p:nvGraphicFramePr>
          <p:cNvPr id="8" name="Tabell 8">
            <a:extLst>
              <a:ext uri="{FF2B5EF4-FFF2-40B4-BE49-F238E27FC236}">
                <a16:creationId xmlns:a16="http://schemas.microsoft.com/office/drawing/2014/main" id="{81FC44D7-87E5-4C85-86F5-D7C113FD87AD}"/>
              </a:ext>
            </a:extLst>
          </p:cNvPr>
          <p:cNvGraphicFramePr>
            <a:graphicFrameLocks noGrp="1"/>
          </p:cNvGraphicFramePr>
          <p:nvPr/>
        </p:nvGraphicFramePr>
        <p:xfrm>
          <a:off x="372863" y="1437640"/>
          <a:ext cx="8004222" cy="2499360"/>
        </p:xfrm>
        <a:graphic>
          <a:graphicData uri="http://schemas.openxmlformats.org/drawingml/2006/table">
            <a:tbl>
              <a:tblPr firstRow="1" bandRow="1">
                <a:tableStyleId>{5C22544A-7EE6-4342-B048-85BDC9FD1C3A}</a:tableStyleId>
              </a:tblPr>
              <a:tblGrid>
                <a:gridCol w="4002111">
                  <a:extLst>
                    <a:ext uri="{9D8B030D-6E8A-4147-A177-3AD203B41FA5}">
                      <a16:colId xmlns:a16="http://schemas.microsoft.com/office/drawing/2014/main" val="2008789622"/>
                    </a:ext>
                  </a:extLst>
                </a:gridCol>
                <a:gridCol w="4002111">
                  <a:extLst>
                    <a:ext uri="{9D8B030D-6E8A-4147-A177-3AD203B41FA5}">
                      <a16:colId xmlns:a16="http://schemas.microsoft.com/office/drawing/2014/main" val="1893102128"/>
                    </a:ext>
                  </a:extLst>
                </a:gridCol>
              </a:tblGrid>
              <a:tr h="277495">
                <a:tc>
                  <a:txBody>
                    <a:bodyPr/>
                    <a:lstStyle/>
                    <a:p>
                      <a:r>
                        <a:rPr lang="nb-NO" dirty="0"/>
                        <a:t>Havnesamarbeid</a:t>
                      </a:r>
                    </a:p>
                  </a:txBody>
                  <a:tcPr/>
                </a:tc>
                <a:tc>
                  <a:txBody>
                    <a:bodyPr/>
                    <a:lstStyle/>
                    <a:p>
                      <a:r>
                        <a:rPr lang="nb-NO" dirty="0"/>
                        <a:t>Fylkene</a:t>
                      </a:r>
                    </a:p>
                  </a:txBody>
                  <a:tcPr/>
                </a:tc>
                <a:extLst>
                  <a:ext uri="{0D108BD9-81ED-4DB2-BD59-A6C34878D82A}">
                    <a16:rowId xmlns:a16="http://schemas.microsoft.com/office/drawing/2014/main" val="956135660"/>
                  </a:ext>
                </a:extLst>
              </a:tr>
              <a:tr h="277495">
                <a:tc>
                  <a:txBody>
                    <a:bodyPr/>
                    <a:lstStyle/>
                    <a:p>
                      <a:r>
                        <a:rPr lang="nb-NO" sz="1400" dirty="0"/>
                        <a:t>Larvik Havn</a:t>
                      </a:r>
                    </a:p>
                  </a:txBody>
                  <a:tcPr/>
                </a:tc>
                <a:tc>
                  <a:txBody>
                    <a:bodyPr/>
                    <a:lstStyle/>
                    <a:p>
                      <a:r>
                        <a:rPr lang="nb-NO" sz="1400" dirty="0"/>
                        <a:t>Vestfold/Telemark</a:t>
                      </a:r>
                    </a:p>
                  </a:txBody>
                  <a:tcPr/>
                </a:tc>
                <a:extLst>
                  <a:ext uri="{0D108BD9-81ED-4DB2-BD59-A6C34878D82A}">
                    <a16:rowId xmlns:a16="http://schemas.microsoft.com/office/drawing/2014/main" val="4010924950"/>
                  </a:ext>
                </a:extLst>
              </a:tr>
              <a:tr h="277495">
                <a:tc>
                  <a:txBody>
                    <a:bodyPr/>
                    <a:lstStyle/>
                    <a:p>
                      <a:r>
                        <a:rPr lang="nb-NO" sz="1400" dirty="0"/>
                        <a:t>Moss Havn</a:t>
                      </a:r>
                    </a:p>
                  </a:txBody>
                  <a:tcPr/>
                </a:tc>
                <a:tc>
                  <a:txBody>
                    <a:bodyPr/>
                    <a:lstStyle/>
                    <a:p>
                      <a:r>
                        <a:rPr lang="nb-NO" sz="1400" dirty="0"/>
                        <a:t>Viken</a:t>
                      </a:r>
                    </a:p>
                  </a:txBody>
                  <a:tcPr/>
                </a:tc>
                <a:extLst>
                  <a:ext uri="{0D108BD9-81ED-4DB2-BD59-A6C34878D82A}">
                    <a16:rowId xmlns:a16="http://schemas.microsoft.com/office/drawing/2014/main" val="3251209621"/>
                  </a:ext>
                </a:extLst>
              </a:tr>
              <a:tr h="277495">
                <a:tc>
                  <a:txBody>
                    <a:bodyPr/>
                    <a:lstStyle/>
                    <a:p>
                      <a:r>
                        <a:rPr lang="nb-NO" sz="1400" dirty="0"/>
                        <a:t>Kristiansand Havn</a:t>
                      </a:r>
                    </a:p>
                  </a:txBody>
                  <a:tcPr/>
                </a:tc>
                <a:tc>
                  <a:txBody>
                    <a:bodyPr/>
                    <a:lstStyle/>
                    <a:p>
                      <a:r>
                        <a:rPr lang="nb-NO" sz="1400" dirty="0"/>
                        <a:t>Agder</a:t>
                      </a:r>
                    </a:p>
                  </a:txBody>
                  <a:tcPr/>
                </a:tc>
                <a:extLst>
                  <a:ext uri="{0D108BD9-81ED-4DB2-BD59-A6C34878D82A}">
                    <a16:rowId xmlns:a16="http://schemas.microsoft.com/office/drawing/2014/main" val="1936050686"/>
                  </a:ext>
                </a:extLst>
              </a:tr>
              <a:tr h="277495">
                <a:tc>
                  <a:txBody>
                    <a:bodyPr/>
                    <a:lstStyle/>
                    <a:p>
                      <a:r>
                        <a:rPr lang="nb-NO" sz="1400" dirty="0"/>
                        <a:t>Oslo Havn</a:t>
                      </a:r>
                    </a:p>
                  </a:txBody>
                  <a:tcPr/>
                </a:tc>
                <a:tc>
                  <a:txBody>
                    <a:bodyPr/>
                    <a:lstStyle/>
                    <a:p>
                      <a:r>
                        <a:rPr lang="nb-NO" sz="1400" dirty="0"/>
                        <a:t>Oslo</a:t>
                      </a:r>
                    </a:p>
                  </a:txBody>
                  <a:tcPr/>
                </a:tc>
                <a:extLst>
                  <a:ext uri="{0D108BD9-81ED-4DB2-BD59-A6C34878D82A}">
                    <a16:rowId xmlns:a16="http://schemas.microsoft.com/office/drawing/2014/main" val="3324265304"/>
                  </a:ext>
                </a:extLst>
              </a:tr>
              <a:tr h="277495">
                <a:tc>
                  <a:txBody>
                    <a:bodyPr/>
                    <a:lstStyle/>
                    <a:p>
                      <a:r>
                        <a:rPr lang="nb-NO" sz="1400" dirty="0"/>
                        <a:t>Grenland Havn</a:t>
                      </a:r>
                    </a:p>
                  </a:txBody>
                  <a:tcPr/>
                </a:tc>
                <a:tc>
                  <a:txBody>
                    <a:bodyPr/>
                    <a:lstStyle/>
                    <a:p>
                      <a:endParaRPr lang="nb-NO" sz="1400"/>
                    </a:p>
                  </a:txBody>
                  <a:tcPr/>
                </a:tc>
                <a:extLst>
                  <a:ext uri="{0D108BD9-81ED-4DB2-BD59-A6C34878D82A}">
                    <a16:rowId xmlns:a16="http://schemas.microsoft.com/office/drawing/2014/main" val="2871425570"/>
                  </a:ext>
                </a:extLst>
              </a:tr>
              <a:tr h="277495">
                <a:tc>
                  <a:txBody>
                    <a:bodyPr/>
                    <a:lstStyle/>
                    <a:p>
                      <a:r>
                        <a:rPr lang="nb-NO" sz="1400" dirty="0"/>
                        <a:t>Borg Havn</a:t>
                      </a:r>
                    </a:p>
                  </a:txBody>
                  <a:tcPr/>
                </a:tc>
                <a:tc>
                  <a:txBody>
                    <a:bodyPr/>
                    <a:lstStyle/>
                    <a:p>
                      <a:endParaRPr lang="nb-NO" sz="1400"/>
                    </a:p>
                  </a:txBody>
                  <a:tcPr/>
                </a:tc>
                <a:extLst>
                  <a:ext uri="{0D108BD9-81ED-4DB2-BD59-A6C34878D82A}">
                    <a16:rowId xmlns:a16="http://schemas.microsoft.com/office/drawing/2014/main" val="339787137"/>
                  </a:ext>
                </a:extLst>
              </a:tr>
              <a:tr h="277495">
                <a:tc>
                  <a:txBody>
                    <a:bodyPr/>
                    <a:lstStyle/>
                    <a:p>
                      <a:r>
                        <a:rPr lang="nb-NO" sz="1400" dirty="0"/>
                        <a:t>Drammen Havn</a:t>
                      </a:r>
                    </a:p>
                  </a:txBody>
                  <a:tcPr/>
                </a:tc>
                <a:tc>
                  <a:txBody>
                    <a:bodyPr/>
                    <a:lstStyle/>
                    <a:p>
                      <a:endParaRPr lang="nb-NO" sz="1400" dirty="0"/>
                    </a:p>
                  </a:txBody>
                  <a:tcPr/>
                </a:tc>
                <a:extLst>
                  <a:ext uri="{0D108BD9-81ED-4DB2-BD59-A6C34878D82A}">
                    <a16:rowId xmlns:a16="http://schemas.microsoft.com/office/drawing/2014/main" val="357910378"/>
                  </a:ext>
                </a:extLst>
              </a:tr>
            </a:tbl>
          </a:graphicData>
        </a:graphic>
      </p:graphicFrame>
    </p:spTree>
    <p:extLst>
      <p:ext uri="{BB962C8B-B14F-4D97-AF65-F5344CB8AC3E}">
        <p14:creationId xmlns:p14="http://schemas.microsoft.com/office/powerpoint/2010/main" val="255280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email">
            <a:extLst>
              <a:ext uri="{28A0092B-C50C-407E-A947-70E740481C1C}">
                <a14:useLocalDpi xmlns:a14="http://schemas.microsoft.com/office/drawing/2010/main" val="0"/>
              </a:ext>
            </a:extLst>
          </a:blip>
          <a:srcRect t="37098" b="23219"/>
          <a:stretch/>
        </p:blipFill>
        <p:spPr>
          <a:xfrm>
            <a:off x="373423" y="1667633"/>
            <a:ext cx="8404493" cy="2222919"/>
          </a:xfrm>
          <a:prstGeom prst="rect">
            <a:avLst/>
          </a:prstGeom>
        </p:spPr>
      </p:pic>
      <p:sp>
        <p:nvSpPr>
          <p:cNvPr id="2" name="Plassholder for dato 1"/>
          <p:cNvSpPr>
            <a:spLocks noGrp="1"/>
          </p:cNvSpPr>
          <p:nvPr>
            <p:ph type="dt" sz="half" idx="10"/>
          </p:nvPr>
        </p:nvSpPr>
        <p:spPr/>
        <p:txBody>
          <a:bodyPr/>
          <a:lstStyle/>
          <a:p>
            <a:fld id="{92EDEB0D-1F86-164C-A98A-2228208A0C85}" type="datetime1">
              <a:rPr lang="en-US" smtClean="0"/>
              <a:t>10/22/2020</a:t>
            </a:fld>
            <a:endParaRPr lang="en-US" dirty="0"/>
          </a:p>
        </p:txBody>
      </p:sp>
      <p:sp>
        <p:nvSpPr>
          <p:cNvPr id="4" name="Tittel 3"/>
          <p:cNvSpPr>
            <a:spLocks noGrp="1"/>
          </p:cNvSpPr>
          <p:nvPr>
            <p:ph type="title"/>
          </p:nvPr>
        </p:nvSpPr>
        <p:spPr/>
        <p:txBody>
          <a:bodyPr/>
          <a:lstStyle/>
          <a:p>
            <a:r>
              <a:rPr lang="nb-NO" dirty="0"/>
              <a:t>Granitt</a:t>
            </a:r>
          </a:p>
        </p:txBody>
      </p:sp>
      <p:pic>
        <p:nvPicPr>
          <p:cNvPr id="6" name="Bilde 5"/>
          <p:cNvPicPr>
            <a:picLocks noChangeAspect="1"/>
          </p:cNvPicPr>
          <p:nvPr/>
        </p:nvPicPr>
        <p:blipFill>
          <a:blip r:embed="rId4"/>
          <a:stretch>
            <a:fillRect/>
          </a:stretch>
        </p:blipFill>
        <p:spPr>
          <a:xfrm>
            <a:off x="3675424" y="4102087"/>
            <a:ext cx="3269890" cy="2162872"/>
          </a:xfrm>
          <a:prstGeom prst="rect">
            <a:avLst/>
          </a:prstGeom>
        </p:spPr>
      </p:pic>
      <p:pic>
        <p:nvPicPr>
          <p:cNvPr id="7" name="Bilde 6"/>
          <p:cNvPicPr>
            <a:picLocks noChangeAspect="1"/>
          </p:cNvPicPr>
          <p:nvPr/>
        </p:nvPicPr>
        <p:blipFill>
          <a:blip r:embed="rId5"/>
          <a:stretch>
            <a:fillRect/>
          </a:stretch>
        </p:blipFill>
        <p:spPr>
          <a:xfrm>
            <a:off x="7145337" y="4102088"/>
            <a:ext cx="1564955" cy="2162872"/>
          </a:xfrm>
          <a:prstGeom prst="rect">
            <a:avLst/>
          </a:prstGeom>
        </p:spPr>
      </p:pic>
      <p:pic>
        <p:nvPicPr>
          <p:cNvPr id="10" name="Bilde 9"/>
          <p:cNvPicPr>
            <a:picLocks noChangeAspect="1"/>
          </p:cNvPicPr>
          <p:nvPr/>
        </p:nvPicPr>
        <p:blipFill>
          <a:blip r:embed="rId6"/>
          <a:stretch>
            <a:fillRect/>
          </a:stretch>
        </p:blipFill>
        <p:spPr>
          <a:xfrm>
            <a:off x="373423" y="4102088"/>
            <a:ext cx="3244307" cy="2162871"/>
          </a:xfrm>
          <a:prstGeom prst="rect">
            <a:avLst/>
          </a:prstGeom>
        </p:spPr>
      </p:pic>
      <p:sp>
        <p:nvSpPr>
          <p:cNvPr id="13" name="TekstSylinder 12"/>
          <p:cNvSpPr txBox="1"/>
          <p:nvPr/>
        </p:nvSpPr>
        <p:spPr>
          <a:xfrm>
            <a:off x="373423" y="4094650"/>
            <a:ext cx="2586038" cy="723275"/>
          </a:xfrm>
          <a:prstGeom prst="rect">
            <a:avLst/>
          </a:prstGeom>
          <a:noFill/>
        </p:spPr>
        <p:txBody>
          <a:bodyPr wrap="square" rtlCol="0">
            <a:spAutoFit/>
          </a:bodyPr>
          <a:lstStyle/>
          <a:p>
            <a:r>
              <a:rPr lang="nb-NO" sz="1000" dirty="0">
                <a:solidFill>
                  <a:schemeClr val="bg1"/>
                </a:solidFill>
              </a:rPr>
              <a:t>Steinbrudd</a:t>
            </a:r>
            <a:r>
              <a:rPr lang="nb-NO" sz="1400" dirty="0">
                <a:solidFill>
                  <a:schemeClr val="bg1"/>
                </a:solidFill>
              </a:rPr>
              <a:t> </a:t>
            </a:r>
            <a:br>
              <a:rPr lang="nb-NO" sz="1400" dirty="0">
                <a:solidFill>
                  <a:schemeClr val="bg1"/>
                </a:solidFill>
              </a:rPr>
            </a:br>
            <a:r>
              <a:rPr lang="nb-NO" sz="800" dirty="0">
                <a:solidFill>
                  <a:schemeClr val="bg1"/>
                </a:solidFill>
              </a:rPr>
              <a:t>Foto:: Lundhs</a:t>
            </a:r>
          </a:p>
          <a:p>
            <a:r>
              <a:rPr lang="nb-NO" dirty="0">
                <a:solidFill>
                  <a:schemeClr val="bg1"/>
                </a:solidFill>
              </a:rPr>
              <a:t> </a:t>
            </a:r>
          </a:p>
        </p:txBody>
      </p:sp>
      <p:sp>
        <p:nvSpPr>
          <p:cNvPr id="15" name="TekstSylinder 14"/>
          <p:cNvSpPr txBox="1"/>
          <p:nvPr/>
        </p:nvSpPr>
        <p:spPr>
          <a:xfrm>
            <a:off x="7145337" y="4094650"/>
            <a:ext cx="2586038" cy="492443"/>
          </a:xfrm>
          <a:prstGeom prst="rect">
            <a:avLst/>
          </a:prstGeom>
          <a:noFill/>
        </p:spPr>
        <p:txBody>
          <a:bodyPr wrap="square" rtlCol="0">
            <a:spAutoFit/>
          </a:bodyPr>
          <a:lstStyle/>
          <a:p>
            <a:r>
              <a:rPr lang="nb-NO" sz="800" dirty="0">
                <a:solidFill>
                  <a:schemeClr val="bg1"/>
                </a:solidFill>
              </a:rPr>
              <a:t>FN-bygningen</a:t>
            </a:r>
          </a:p>
          <a:p>
            <a:r>
              <a:rPr lang="nb-NO" dirty="0">
                <a:solidFill>
                  <a:schemeClr val="bg1"/>
                </a:solidFill>
              </a:rPr>
              <a:t> </a:t>
            </a:r>
          </a:p>
        </p:txBody>
      </p:sp>
      <p:sp>
        <p:nvSpPr>
          <p:cNvPr id="17" name="TekstSylinder 16"/>
          <p:cNvSpPr txBox="1"/>
          <p:nvPr/>
        </p:nvSpPr>
        <p:spPr>
          <a:xfrm>
            <a:off x="3675424" y="4102088"/>
            <a:ext cx="2586038" cy="615553"/>
          </a:xfrm>
          <a:prstGeom prst="rect">
            <a:avLst/>
          </a:prstGeom>
          <a:noFill/>
        </p:spPr>
        <p:txBody>
          <a:bodyPr wrap="square" rtlCol="0">
            <a:spAutoFit/>
          </a:bodyPr>
          <a:lstStyle/>
          <a:p>
            <a:r>
              <a:rPr lang="nb-NO" sz="800" dirty="0">
                <a:solidFill>
                  <a:schemeClr val="bg1"/>
                </a:solidFill>
              </a:rPr>
              <a:t>Farris Bad</a:t>
            </a:r>
          </a:p>
          <a:p>
            <a:r>
              <a:rPr lang="nb-NO" sz="800" dirty="0">
                <a:solidFill>
                  <a:schemeClr val="bg1"/>
                </a:solidFill>
              </a:rPr>
              <a:t>Foto: Lundhs</a:t>
            </a:r>
          </a:p>
          <a:p>
            <a:r>
              <a:rPr lang="nb-NO" dirty="0">
                <a:solidFill>
                  <a:schemeClr val="bg1"/>
                </a:solidFill>
              </a:rPr>
              <a:t> </a:t>
            </a:r>
          </a:p>
        </p:txBody>
      </p:sp>
    </p:spTree>
    <p:extLst>
      <p:ext uri="{BB962C8B-B14F-4D97-AF65-F5344CB8AC3E}">
        <p14:creationId xmlns:p14="http://schemas.microsoft.com/office/powerpoint/2010/main" val="40480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2EDEB0D-1F86-164C-A98A-2228208A0C85}" type="datetime1">
              <a:rPr lang="en-US" smtClean="0"/>
              <a:t>10/22/2020</a:t>
            </a:fld>
            <a:endParaRPr lang="en-US" dirty="0"/>
          </a:p>
        </p:txBody>
      </p:sp>
      <p:sp>
        <p:nvSpPr>
          <p:cNvPr id="4" name="Tittel 3"/>
          <p:cNvSpPr>
            <a:spLocks noGrp="1"/>
          </p:cNvSpPr>
          <p:nvPr>
            <p:ph type="title"/>
          </p:nvPr>
        </p:nvSpPr>
        <p:spPr/>
        <p:txBody>
          <a:bodyPr/>
          <a:lstStyle/>
          <a:p>
            <a:r>
              <a:rPr lang="nb-NO" dirty="0"/>
              <a:t>Fergeterminalen</a:t>
            </a:r>
          </a:p>
        </p:txBody>
      </p:sp>
      <p:sp>
        <p:nvSpPr>
          <p:cNvPr id="5" name="Plassholder for innhold 4"/>
          <p:cNvSpPr>
            <a:spLocks noGrp="1"/>
          </p:cNvSpPr>
          <p:nvPr>
            <p:ph idx="1"/>
          </p:nvPr>
        </p:nvSpPr>
        <p:spPr/>
        <p:txBody>
          <a:bodyPr>
            <a:normAutofit/>
          </a:bodyPr>
          <a:lstStyle/>
          <a:p>
            <a:pPr>
              <a:lnSpc>
                <a:spcPct val="200000"/>
              </a:lnSpc>
              <a:defRPr/>
            </a:pPr>
            <a:r>
              <a:rPr lang="nb-NO" sz="2000" b="1" dirty="0">
                <a:solidFill>
                  <a:schemeClr val="tx1"/>
                </a:solidFill>
              </a:rPr>
              <a:t>Terminal: </a:t>
            </a:r>
            <a:r>
              <a:rPr lang="nb-NO" sz="2000" dirty="0">
                <a:solidFill>
                  <a:schemeClr val="tx1"/>
                </a:solidFill>
              </a:rPr>
              <a:t>57.000 kvadratmeter</a:t>
            </a:r>
          </a:p>
          <a:p>
            <a:pPr>
              <a:lnSpc>
                <a:spcPct val="200000"/>
              </a:lnSpc>
              <a:defRPr/>
            </a:pPr>
            <a:r>
              <a:rPr lang="nb-NO" sz="2000" dirty="0">
                <a:solidFill>
                  <a:schemeClr val="tx1"/>
                </a:solidFill>
              </a:rPr>
              <a:t>Største fergeterminalen i Norge på gods</a:t>
            </a:r>
          </a:p>
          <a:p>
            <a:pPr>
              <a:lnSpc>
                <a:spcPct val="200000"/>
              </a:lnSpc>
              <a:defRPr/>
            </a:pPr>
            <a:r>
              <a:rPr lang="nb-NO" sz="2000" dirty="0">
                <a:solidFill>
                  <a:schemeClr val="tx1"/>
                </a:solidFill>
              </a:rPr>
              <a:t>695.000 passasjerer og 80.000 fraktenheter</a:t>
            </a:r>
          </a:p>
          <a:p>
            <a:endParaRPr lang="nb-NO" dirty="0"/>
          </a:p>
        </p:txBody>
      </p:sp>
      <p:pic>
        <p:nvPicPr>
          <p:cNvPr id="12" name="Bilde 11"/>
          <p:cNvPicPr>
            <a:picLocks noChangeAspect="1"/>
          </p:cNvPicPr>
          <p:nvPr/>
        </p:nvPicPr>
        <p:blipFill rotWithShape="1">
          <a:blip r:embed="rId2" cstate="email">
            <a:extLst>
              <a:ext uri="{28A0092B-C50C-407E-A947-70E740481C1C}">
                <a14:useLocalDpi xmlns:a14="http://schemas.microsoft.com/office/drawing/2010/main" val="0"/>
              </a:ext>
            </a:extLst>
          </a:blip>
          <a:srcRect t="34037" b="21787"/>
          <a:stretch/>
        </p:blipFill>
        <p:spPr>
          <a:xfrm>
            <a:off x="372863" y="4040159"/>
            <a:ext cx="3111898" cy="2062065"/>
          </a:xfrm>
          <a:prstGeom prst="rect">
            <a:avLst/>
          </a:prstGeom>
        </p:spPr>
      </p:pic>
      <p:pic>
        <p:nvPicPr>
          <p:cNvPr id="13" name="Bilde 12"/>
          <p:cNvPicPr>
            <a:picLocks noChangeAspect="1"/>
          </p:cNvPicPr>
          <p:nvPr/>
        </p:nvPicPr>
        <p:blipFill rotWithShape="1">
          <a:blip r:embed="rId3" cstate="email">
            <a:extLst>
              <a:ext uri="{28A0092B-C50C-407E-A947-70E740481C1C}">
                <a14:useLocalDpi xmlns:a14="http://schemas.microsoft.com/office/drawing/2010/main" val="0"/>
              </a:ext>
            </a:extLst>
          </a:blip>
          <a:srcRect t="37869" b="3606"/>
          <a:stretch/>
        </p:blipFill>
        <p:spPr>
          <a:xfrm>
            <a:off x="3484714" y="4039870"/>
            <a:ext cx="5286376" cy="2062065"/>
          </a:xfrm>
          <a:prstGeom prst="rect">
            <a:avLst/>
          </a:prstGeom>
        </p:spPr>
      </p:pic>
    </p:spTree>
    <p:extLst>
      <p:ext uri="{BB962C8B-B14F-4D97-AF65-F5344CB8AC3E}">
        <p14:creationId xmlns:p14="http://schemas.microsoft.com/office/powerpoint/2010/main" val="4168129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78926F2-A93A-F642-8A54-F1DFF0043EEA}" type="datetime1">
              <a:rPr lang="en-US" smtClean="0"/>
              <a:t>10/22/2020</a:t>
            </a:fld>
            <a:endParaRPr lang="en-US" dirty="0"/>
          </a:p>
        </p:txBody>
      </p:sp>
      <p:sp>
        <p:nvSpPr>
          <p:cNvPr id="4" name="Plassholder for lysbildenummer 3"/>
          <p:cNvSpPr>
            <a:spLocks noGrp="1"/>
          </p:cNvSpPr>
          <p:nvPr>
            <p:ph type="sldNum" sz="quarter" idx="12"/>
          </p:nvPr>
        </p:nvSpPr>
        <p:spPr/>
        <p:txBody>
          <a:bodyPr/>
          <a:lstStyle/>
          <a:p>
            <a:fld id="{FA84A37A-AFC2-4A01-80A1-FC20F2C0D5BB}" type="slidenum">
              <a:rPr lang="en-US" smtClean="0"/>
              <a:pPr/>
              <a:t>18</a:t>
            </a:fld>
            <a:endParaRPr lang="en-US" dirty="0"/>
          </a:p>
        </p:txBody>
      </p:sp>
      <p:sp>
        <p:nvSpPr>
          <p:cNvPr id="5" name="Tittel 4"/>
          <p:cNvSpPr>
            <a:spLocks noGrp="1"/>
          </p:cNvSpPr>
          <p:nvPr>
            <p:ph type="title"/>
          </p:nvPr>
        </p:nvSpPr>
        <p:spPr/>
        <p:txBody>
          <a:bodyPr/>
          <a:lstStyle/>
          <a:p>
            <a:r>
              <a:rPr lang="nb-NO" dirty="0" err="1"/>
              <a:t>Svartebukt</a:t>
            </a:r>
            <a:endParaRPr lang="nb-NO" dirty="0"/>
          </a:p>
        </p:txBody>
      </p:sp>
      <p:sp>
        <p:nvSpPr>
          <p:cNvPr id="6" name="Plassholder for innhold 5"/>
          <p:cNvSpPr>
            <a:spLocks noGrp="1"/>
          </p:cNvSpPr>
          <p:nvPr>
            <p:ph sz="half" idx="2"/>
          </p:nvPr>
        </p:nvSpPr>
        <p:spPr>
          <a:xfrm>
            <a:off x="426127" y="1658185"/>
            <a:ext cx="6822397" cy="723957"/>
          </a:xfrm>
        </p:spPr>
        <p:txBody>
          <a:bodyPr/>
          <a:lstStyle/>
          <a:p>
            <a:r>
              <a:rPr lang="nb-NO" b="1" dirty="0">
                <a:solidFill>
                  <a:schemeClr val="tx1"/>
                </a:solidFill>
              </a:rPr>
              <a:t>Fasiliteter:  </a:t>
            </a:r>
            <a:r>
              <a:rPr lang="nb-NO" dirty="0">
                <a:solidFill>
                  <a:schemeClr val="tx1"/>
                </a:solidFill>
              </a:rPr>
              <a:t>2 pirer og 6 mål havneareal</a:t>
            </a:r>
          </a:p>
          <a:p>
            <a:endParaRPr lang="nb-NO" dirty="0"/>
          </a:p>
        </p:txBody>
      </p:sp>
      <p:pic>
        <p:nvPicPr>
          <p:cNvPr id="9" name="Plassholder for bilde 8"/>
          <p:cNvPicPr>
            <a:picLocks noGrp="1" noChangeAspect="1"/>
          </p:cNvPicPr>
          <p:nvPr>
            <p:ph type="pic" sz="quarter" idx="16"/>
          </p:nvPr>
        </p:nvPicPr>
        <p:blipFill rotWithShape="1">
          <a:blip r:embed="rId2" cstate="email">
            <a:extLst>
              <a:ext uri="{28A0092B-C50C-407E-A947-70E740481C1C}">
                <a14:useLocalDpi xmlns:a14="http://schemas.microsoft.com/office/drawing/2010/main" val="0"/>
              </a:ext>
            </a:extLst>
          </a:blip>
          <a:srcRect l="22230" t="22763" r="5167" b="27115"/>
          <a:stretch/>
        </p:blipFill>
        <p:spPr>
          <a:xfrm>
            <a:off x="361950" y="2285999"/>
            <a:ext cx="8409187" cy="3857625"/>
          </a:xfrm>
        </p:spPr>
      </p:pic>
      <p:pic>
        <p:nvPicPr>
          <p:cNvPr id="8" name="Bild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61387" y="4333874"/>
            <a:ext cx="1809750" cy="1809750"/>
          </a:xfrm>
          <a:prstGeom prst="rect">
            <a:avLst/>
          </a:prstGeom>
          <a:ln>
            <a:solidFill>
              <a:schemeClr val="bg1"/>
            </a:solidFill>
          </a:ln>
        </p:spPr>
      </p:pic>
    </p:spTree>
    <p:extLst>
      <p:ext uri="{BB962C8B-B14F-4D97-AF65-F5344CB8AC3E}">
        <p14:creationId xmlns:p14="http://schemas.microsoft.com/office/powerpoint/2010/main" val="1477317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6C25B6E-C530-FC4F-BF96-BF7B0643EFEE}" type="datetime1">
              <a:rPr lang="en-US" smtClean="0"/>
              <a:t>10/22/2020</a:t>
            </a:fld>
            <a:endParaRPr lang="en-US" dirty="0"/>
          </a:p>
        </p:txBody>
      </p:sp>
      <p:sp>
        <p:nvSpPr>
          <p:cNvPr id="4" name="Plassholder for lysbildenummer 3"/>
          <p:cNvSpPr>
            <a:spLocks noGrp="1"/>
          </p:cNvSpPr>
          <p:nvPr>
            <p:ph type="sldNum" sz="quarter" idx="12"/>
          </p:nvPr>
        </p:nvSpPr>
        <p:spPr/>
        <p:txBody>
          <a:bodyPr/>
          <a:lstStyle/>
          <a:p>
            <a:fld id="{FA84A37A-AFC2-4A01-80A1-FC20F2C0D5BB}" type="slidenum">
              <a:rPr lang="en-US" smtClean="0"/>
              <a:pPr/>
              <a:t>19</a:t>
            </a:fld>
            <a:endParaRPr lang="en-US" dirty="0"/>
          </a:p>
        </p:txBody>
      </p:sp>
      <p:sp>
        <p:nvSpPr>
          <p:cNvPr id="5" name="Plassholder for innhold 4"/>
          <p:cNvSpPr>
            <a:spLocks noGrp="1"/>
          </p:cNvSpPr>
          <p:nvPr>
            <p:ph sz="quarter" idx="4"/>
          </p:nvPr>
        </p:nvSpPr>
        <p:spPr>
          <a:xfrm>
            <a:off x="3851415" y="4545630"/>
            <a:ext cx="4835385" cy="1751982"/>
          </a:xfrm>
        </p:spPr>
        <p:txBody>
          <a:bodyPr/>
          <a:lstStyle/>
          <a:p>
            <a:r>
              <a:rPr lang="nb-NO" dirty="0"/>
              <a:t>Gjestehavner</a:t>
            </a:r>
          </a:p>
          <a:p>
            <a:r>
              <a:rPr lang="nb-NO" dirty="0"/>
              <a:t>Småbåthavner</a:t>
            </a:r>
          </a:p>
          <a:p>
            <a:r>
              <a:rPr lang="nb-NO" dirty="0"/>
              <a:t>Fiskerihavner</a:t>
            </a:r>
          </a:p>
        </p:txBody>
      </p:sp>
      <p:pic>
        <p:nvPicPr>
          <p:cNvPr id="8" name="Plassholder for bilde 7"/>
          <p:cNvPicPr>
            <a:picLocks noGrp="1" noChangeAspect="1"/>
          </p:cNvPicPr>
          <p:nvPr>
            <p:ph type="pic" sz="quarter" idx="16"/>
          </p:nvPr>
        </p:nvPicPr>
        <p:blipFill>
          <a:blip r:embed="rId2" cstate="email">
            <a:extLst>
              <a:ext uri="{28A0092B-C50C-407E-A947-70E740481C1C}">
                <a14:useLocalDpi xmlns:a14="http://schemas.microsoft.com/office/drawing/2010/main" val="0"/>
              </a:ext>
            </a:extLst>
          </a:blip>
          <a:srcRect t="17681" b="17681"/>
          <a:stretch>
            <a:fillRect/>
          </a:stretch>
        </p:blipFill>
        <p:spPr/>
      </p:pic>
      <p:pic>
        <p:nvPicPr>
          <p:cNvPr id="3" name="Bilde 2"/>
          <p:cNvPicPr>
            <a:picLocks noChangeAspect="1"/>
          </p:cNvPicPr>
          <p:nvPr/>
        </p:nvPicPr>
        <p:blipFill rotWithShape="1">
          <a:blip r:embed="rId3" cstate="email">
            <a:extLst>
              <a:ext uri="{28A0092B-C50C-407E-A947-70E740481C1C}">
                <a14:useLocalDpi xmlns:a14="http://schemas.microsoft.com/office/drawing/2010/main" val="0"/>
              </a:ext>
            </a:extLst>
          </a:blip>
          <a:srcRect b="12136"/>
          <a:stretch/>
        </p:blipFill>
        <p:spPr>
          <a:xfrm>
            <a:off x="382393" y="4052342"/>
            <a:ext cx="3096531" cy="2040547"/>
          </a:xfrm>
          <a:prstGeom prst="rect">
            <a:avLst/>
          </a:prstGeom>
        </p:spPr>
      </p:pic>
    </p:spTree>
    <p:extLst>
      <p:ext uri="{BB962C8B-B14F-4D97-AF65-F5344CB8AC3E}">
        <p14:creationId xmlns:p14="http://schemas.microsoft.com/office/powerpoint/2010/main" val="285431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2EDEB0D-1F86-164C-A98A-2228208A0C85}" type="datetime1">
              <a:rPr lang="en-US" smtClean="0"/>
              <a:t>10/22/2020</a:t>
            </a:fld>
            <a:endParaRPr lang="en-US" dirty="0"/>
          </a:p>
        </p:txBody>
      </p:sp>
      <p:sp>
        <p:nvSpPr>
          <p:cNvPr id="4" name="Tittel 3"/>
          <p:cNvSpPr>
            <a:spLocks noGrp="1"/>
          </p:cNvSpPr>
          <p:nvPr>
            <p:ph type="title"/>
          </p:nvPr>
        </p:nvSpPr>
        <p:spPr/>
        <p:txBody>
          <a:bodyPr/>
          <a:lstStyle/>
          <a:p>
            <a:r>
              <a:rPr lang="nb-NO" dirty="0"/>
              <a:t>Larvik Havn 2019</a:t>
            </a:r>
          </a:p>
        </p:txBody>
      </p:sp>
      <p:sp>
        <p:nvSpPr>
          <p:cNvPr id="5" name="Plassholder for innhold 4"/>
          <p:cNvSpPr>
            <a:spLocks noGrp="1"/>
          </p:cNvSpPr>
          <p:nvPr>
            <p:ph idx="1"/>
          </p:nvPr>
        </p:nvSpPr>
        <p:spPr>
          <a:xfrm>
            <a:off x="372863" y="1752601"/>
            <a:ext cx="8398274" cy="2156926"/>
          </a:xfrm>
        </p:spPr>
        <p:txBody>
          <a:bodyPr>
            <a:normAutofit lnSpcReduction="10000"/>
          </a:bodyPr>
          <a:lstStyle/>
          <a:p>
            <a:pPr>
              <a:lnSpc>
                <a:spcPct val="150000"/>
              </a:lnSpc>
            </a:pPr>
            <a:r>
              <a:rPr lang="nb-NO" sz="1900" dirty="0"/>
              <a:t>Omsetning 72 millioner</a:t>
            </a:r>
          </a:p>
          <a:p>
            <a:pPr>
              <a:lnSpc>
                <a:spcPct val="150000"/>
              </a:lnSpc>
            </a:pPr>
            <a:r>
              <a:rPr lang="nb-NO" sz="1900" dirty="0"/>
              <a:t>1,9 millioner tonn gods</a:t>
            </a:r>
          </a:p>
          <a:p>
            <a:pPr>
              <a:lnSpc>
                <a:spcPct val="150000"/>
              </a:lnSpc>
            </a:pPr>
            <a:r>
              <a:rPr lang="nb-NO" sz="1900" dirty="0"/>
              <a:t>83.000 </a:t>
            </a:r>
            <a:r>
              <a:rPr lang="nb-NO" sz="1900" dirty="0" err="1"/>
              <a:t>TEUs</a:t>
            </a:r>
            <a:endParaRPr lang="nb-NO" sz="1900" dirty="0"/>
          </a:p>
          <a:p>
            <a:pPr>
              <a:lnSpc>
                <a:spcPct val="150000"/>
              </a:lnSpc>
            </a:pPr>
            <a:r>
              <a:rPr lang="nb-NO" sz="1900" dirty="0"/>
              <a:t>695.000 fergepassasjerer og 80.000 fraktenheter</a:t>
            </a:r>
          </a:p>
          <a:p>
            <a:pPr>
              <a:lnSpc>
                <a:spcPct val="150000"/>
              </a:lnSpc>
            </a:pPr>
            <a:r>
              <a:rPr lang="nb-NO" sz="1900" dirty="0"/>
              <a:t>1.100 skipsanløp </a:t>
            </a:r>
          </a:p>
          <a:p>
            <a:endParaRPr lang="nb-NO" dirty="0"/>
          </a:p>
        </p:txBody>
      </p:sp>
      <p:pic>
        <p:nvPicPr>
          <p:cNvPr id="9" name="Bilde 8">
            <a:extLst>
              <a:ext uri="{FF2B5EF4-FFF2-40B4-BE49-F238E27FC236}">
                <a16:creationId xmlns:a16="http://schemas.microsoft.com/office/drawing/2014/main" id="{19CA7955-3EFE-498A-A0E2-442A5789BA8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35842"/>
          <a:stretch/>
        </p:blipFill>
        <p:spPr>
          <a:xfrm>
            <a:off x="12402" y="4199386"/>
            <a:ext cx="9144000" cy="2033337"/>
          </a:xfrm>
          <a:prstGeom prst="rect">
            <a:avLst/>
          </a:prstGeom>
        </p:spPr>
      </p:pic>
    </p:spTree>
    <p:extLst>
      <p:ext uri="{BB962C8B-B14F-4D97-AF65-F5344CB8AC3E}">
        <p14:creationId xmlns:p14="http://schemas.microsoft.com/office/powerpoint/2010/main" val="56796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2EDEB0D-1F86-164C-A98A-2228208A0C85}" type="datetime1">
              <a:rPr lang="en-US" smtClean="0"/>
              <a:t>10/22/2020</a:t>
            </a:fld>
            <a:endParaRPr lang="en-US" dirty="0"/>
          </a:p>
        </p:txBody>
      </p:sp>
      <p:sp>
        <p:nvSpPr>
          <p:cNvPr id="4" name="Tittel 3"/>
          <p:cNvSpPr>
            <a:spLocks noGrp="1"/>
          </p:cNvSpPr>
          <p:nvPr>
            <p:ph type="title"/>
          </p:nvPr>
        </p:nvSpPr>
        <p:spPr/>
        <p:txBody>
          <a:bodyPr>
            <a:normAutofit/>
          </a:bodyPr>
          <a:lstStyle/>
          <a:p>
            <a:r>
              <a:rPr lang="nb-NO" sz="3000" dirty="0"/>
              <a:t>Jernbaneterminal Sika</a:t>
            </a:r>
          </a:p>
        </p:txBody>
      </p:sp>
      <p:pic>
        <p:nvPicPr>
          <p:cNvPr id="9" name="Bilde 8">
            <a:extLst>
              <a:ext uri="{FF2B5EF4-FFF2-40B4-BE49-F238E27FC236}">
                <a16:creationId xmlns:a16="http://schemas.microsoft.com/office/drawing/2014/main" id="{AB8513E0-7BC6-45DF-A7AF-2A811B636DA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7769" b="7524"/>
          <a:stretch/>
        </p:blipFill>
        <p:spPr>
          <a:xfrm>
            <a:off x="0" y="1657065"/>
            <a:ext cx="9144000" cy="4572913"/>
          </a:xfrm>
          <a:prstGeom prst="rect">
            <a:avLst/>
          </a:prstGeom>
        </p:spPr>
      </p:pic>
    </p:spTree>
    <p:extLst>
      <p:ext uri="{BB962C8B-B14F-4D97-AF65-F5344CB8AC3E}">
        <p14:creationId xmlns:p14="http://schemas.microsoft.com/office/powerpoint/2010/main" val="352957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Revstien</a:t>
            </a:r>
          </a:p>
        </p:txBody>
      </p:sp>
      <p:sp>
        <p:nvSpPr>
          <p:cNvPr id="4" name="Plassholder for dato 3"/>
          <p:cNvSpPr>
            <a:spLocks noGrp="1"/>
          </p:cNvSpPr>
          <p:nvPr>
            <p:ph type="dt" sz="half" idx="10"/>
          </p:nvPr>
        </p:nvSpPr>
        <p:spPr/>
        <p:txBody>
          <a:bodyPr/>
          <a:lstStyle/>
          <a:p>
            <a:fld id="{83A78995-FFBB-8847-BFAF-814313203F71}" type="datetime1">
              <a:rPr lang="en-US" smtClean="0"/>
              <a:t>10/22/2020</a:t>
            </a:fld>
            <a:endParaRPr lang="en-US"/>
          </a:p>
        </p:txBody>
      </p:sp>
      <p:sp>
        <p:nvSpPr>
          <p:cNvPr id="6" name="Plassholder for lysbildenummer 5"/>
          <p:cNvSpPr>
            <a:spLocks noGrp="1"/>
          </p:cNvSpPr>
          <p:nvPr>
            <p:ph type="sldNum" sz="quarter" idx="12"/>
          </p:nvPr>
        </p:nvSpPr>
        <p:spPr/>
        <p:txBody>
          <a:bodyPr/>
          <a:lstStyle/>
          <a:p>
            <a:fld id="{FA84A37A-AFC2-4A01-80A1-FC20F2C0D5BB}" type="slidenum">
              <a:rPr lang="en-US" smtClean="0"/>
              <a:pPr/>
              <a:t>21</a:t>
            </a:fld>
            <a:endParaRPr lang="en-US"/>
          </a:p>
        </p:txBody>
      </p:sp>
      <p:pic>
        <p:nvPicPr>
          <p:cNvPr id="7" name="Bilde 6"/>
          <p:cNvPicPr>
            <a:picLocks noChangeAspect="1"/>
          </p:cNvPicPr>
          <p:nvPr/>
        </p:nvPicPr>
        <p:blipFill rotWithShape="1">
          <a:blip r:embed="rId2" cstate="email">
            <a:extLst>
              <a:ext uri="{28A0092B-C50C-407E-A947-70E740481C1C}">
                <a14:useLocalDpi xmlns:a14="http://schemas.microsoft.com/office/drawing/2010/main" val="0"/>
              </a:ext>
            </a:extLst>
          </a:blip>
          <a:srcRect t="28019" b="18072"/>
          <a:stretch/>
        </p:blipFill>
        <p:spPr>
          <a:xfrm>
            <a:off x="401216" y="1716833"/>
            <a:ext cx="8435235" cy="2929812"/>
          </a:xfrm>
          <a:prstGeom prst="rect">
            <a:avLst/>
          </a:prstGeom>
        </p:spPr>
      </p:pic>
      <p:pic>
        <p:nvPicPr>
          <p:cNvPr id="8" name="Bild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1217" y="4646645"/>
            <a:ext cx="2276670" cy="1524052"/>
          </a:xfrm>
          <a:prstGeom prst="rect">
            <a:avLst/>
          </a:prstGeom>
        </p:spPr>
      </p:pic>
      <p:pic>
        <p:nvPicPr>
          <p:cNvPr id="9" name="Bild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77888" y="4646645"/>
            <a:ext cx="2276668" cy="1524050"/>
          </a:xfrm>
          <a:prstGeom prst="rect">
            <a:avLst/>
          </a:prstGeom>
        </p:spPr>
      </p:pic>
      <p:pic>
        <p:nvPicPr>
          <p:cNvPr id="10" name="Bilde 9"/>
          <p:cNvPicPr>
            <a:picLocks noChangeAspect="1"/>
          </p:cNvPicPr>
          <p:nvPr/>
        </p:nvPicPr>
        <p:blipFill rotWithShape="1">
          <a:blip r:embed="rId5" cstate="email">
            <a:extLst>
              <a:ext uri="{28A0092B-C50C-407E-A947-70E740481C1C}">
                <a14:useLocalDpi xmlns:a14="http://schemas.microsoft.com/office/drawing/2010/main" val="0"/>
              </a:ext>
            </a:extLst>
          </a:blip>
          <a:srcRect l="232" t="21646" r="-232" b="15882"/>
          <a:stretch/>
        </p:blipFill>
        <p:spPr>
          <a:xfrm>
            <a:off x="4946481" y="4642989"/>
            <a:ext cx="3899302" cy="1527708"/>
          </a:xfrm>
          <a:prstGeom prst="rect">
            <a:avLst/>
          </a:prstGeom>
        </p:spPr>
      </p:pic>
    </p:spTree>
    <p:extLst>
      <p:ext uri="{BB962C8B-B14F-4D97-AF65-F5344CB8AC3E}">
        <p14:creationId xmlns:p14="http://schemas.microsoft.com/office/powerpoint/2010/main" val="846874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B794FB2-B4CC-4AC3-8F68-1B008D79629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980" b="9856"/>
          <a:stretch/>
        </p:blipFill>
        <p:spPr>
          <a:xfrm>
            <a:off x="273094" y="198780"/>
            <a:ext cx="8597812" cy="5324315"/>
          </a:xfrm>
          <a:prstGeom prst="rect">
            <a:avLst/>
          </a:prstGeom>
        </p:spPr>
      </p:pic>
      <p:sp>
        <p:nvSpPr>
          <p:cNvPr id="4" name="Tittel 3"/>
          <p:cNvSpPr>
            <a:spLocks noGrp="1"/>
          </p:cNvSpPr>
          <p:nvPr>
            <p:ph type="title"/>
          </p:nvPr>
        </p:nvSpPr>
        <p:spPr>
          <a:xfrm>
            <a:off x="243277" y="5423707"/>
            <a:ext cx="8156902" cy="1039427"/>
          </a:xfrm>
        </p:spPr>
        <p:txBody>
          <a:bodyPr>
            <a:normAutofit/>
          </a:bodyPr>
          <a:lstStyle/>
          <a:p>
            <a:r>
              <a:rPr lang="nb-NO" sz="3000" dirty="0"/>
              <a:t>Takk for oppmerksomheten!</a:t>
            </a:r>
          </a:p>
        </p:txBody>
      </p:sp>
    </p:spTree>
    <p:extLst>
      <p:ext uri="{BB962C8B-B14F-4D97-AF65-F5344CB8AC3E}">
        <p14:creationId xmlns:p14="http://schemas.microsoft.com/office/powerpoint/2010/main" val="423655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25B6E-C530-FC4F-BF96-BF7B0643EFEE}" type="datetime1">
              <a:rPr lang="en-US" smtClean="0"/>
              <a:t>10/22/2020</a:t>
            </a:fld>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3</a:t>
            </a:fld>
            <a:endParaRPr lang="en-US" dirty="0"/>
          </a:p>
        </p:txBody>
      </p:sp>
      <p:sp>
        <p:nvSpPr>
          <p:cNvPr id="5" name="Content Placeholder 4"/>
          <p:cNvSpPr>
            <a:spLocks noGrp="1"/>
          </p:cNvSpPr>
          <p:nvPr>
            <p:ph sz="quarter" idx="4"/>
          </p:nvPr>
        </p:nvSpPr>
        <p:spPr/>
        <p:txBody>
          <a:bodyPr>
            <a:normAutofit/>
          </a:bodyPr>
          <a:lstStyle/>
          <a:p>
            <a:pPr marL="114300" indent="0">
              <a:buNone/>
            </a:pPr>
            <a:r>
              <a:rPr lang="en-US" sz="1600" b="1" dirty="0"/>
              <a:t>Larvik Havn sin </a:t>
            </a:r>
            <a:r>
              <a:rPr lang="en-US" sz="1600" b="1" dirty="0" err="1"/>
              <a:t>betydning</a:t>
            </a:r>
            <a:r>
              <a:rPr lang="en-US" sz="1600" b="1" dirty="0"/>
              <a:t> for </a:t>
            </a:r>
            <a:r>
              <a:rPr lang="en-US" sz="1600" b="1" dirty="0" err="1"/>
              <a:t>regionen</a:t>
            </a:r>
            <a:r>
              <a:rPr lang="en-US" sz="1600" b="1" dirty="0"/>
              <a:t> </a:t>
            </a:r>
          </a:p>
          <a:p>
            <a:pPr marL="114300" indent="0">
              <a:buNone/>
            </a:pPr>
            <a:endParaRPr lang="en-US" sz="1200" dirty="0"/>
          </a:p>
          <a:p>
            <a:r>
              <a:rPr lang="en-US" sz="1400" dirty="0"/>
              <a:t>1005 </a:t>
            </a:r>
            <a:r>
              <a:rPr lang="en-US" sz="1400" dirty="0" err="1"/>
              <a:t>årsverk</a:t>
            </a:r>
            <a:endParaRPr lang="en-US" sz="1400" dirty="0"/>
          </a:p>
          <a:p>
            <a:r>
              <a:rPr lang="en-US" sz="1400" dirty="0"/>
              <a:t>1,9 </a:t>
            </a:r>
            <a:r>
              <a:rPr lang="en-US" sz="1400" dirty="0" err="1"/>
              <a:t>millarder</a:t>
            </a:r>
            <a:r>
              <a:rPr lang="en-US" sz="1400" dirty="0"/>
              <a:t> (</a:t>
            </a:r>
            <a:r>
              <a:rPr lang="en-US" sz="1400" dirty="0" err="1"/>
              <a:t>omsetning</a:t>
            </a:r>
            <a:r>
              <a:rPr lang="en-US" sz="1400" dirty="0"/>
              <a:t>)</a:t>
            </a:r>
          </a:p>
          <a:p>
            <a:r>
              <a:rPr lang="en-US" sz="1400" dirty="0"/>
              <a:t>718 </a:t>
            </a:r>
            <a:r>
              <a:rPr lang="en-US" sz="1400" dirty="0" err="1"/>
              <a:t>millioner</a:t>
            </a:r>
            <a:r>
              <a:rPr lang="en-US" sz="1400" dirty="0"/>
              <a:t> (</a:t>
            </a:r>
            <a:r>
              <a:rPr lang="en-US" sz="1400" dirty="0" err="1"/>
              <a:t>inntekt</a:t>
            </a:r>
            <a:r>
              <a:rPr lang="en-US" sz="1400" dirty="0"/>
              <a:t>) </a:t>
            </a:r>
          </a:p>
          <a:p>
            <a:endParaRPr lang="en-US" dirty="0"/>
          </a:p>
          <a:p>
            <a:endParaRPr lang="en-US" dirty="0"/>
          </a:p>
          <a:p>
            <a:endParaRPr lang="en-US" dirty="0"/>
          </a:p>
          <a:p>
            <a:endParaRPr lang="en-US" dirty="0"/>
          </a:p>
        </p:txBody>
      </p:sp>
      <p:pic>
        <p:nvPicPr>
          <p:cNvPr id="8" name="Picture Placeholder 7" descr="container-mann-bakfra.jpg"/>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t="668" b="668"/>
          <a:stretch>
            <a:fillRect/>
          </a:stretch>
        </p:blipFill>
        <p:spPr/>
      </p:pic>
      <p:pic>
        <p:nvPicPr>
          <p:cNvPr id="9" name="Picture Placeholder 8" descr="stein.jpg"/>
          <p:cNvPicPr>
            <a:picLocks noGrp="1" noChangeAspect="1"/>
          </p:cNvPicPr>
          <p:nvPr>
            <p:ph type="pic" sz="quarter" idx="17"/>
          </p:nvPr>
        </p:nvPicPr>
        <p:blipFill rotWithShape="1">
          <a:blip r:embed="rId4" cstate="email">
            <a:extLst>
              <a:ext uri="{28A0092B-C50C-407E-A947-70E740481C1C}">
                <a14:useLocalDpi xmlns:a14="http://schemas.microsoft.com/office/drawing/2010/main" val="0"/>
              </a:ext>
            </a:extLst>
          </a:blip>
          <a:srcRect l="28255" t="32697" b="4442"/>
          <a:stretch/>
        </p:blipFill>
        <p:spPr/>
      </p:pic>
    </p:spTree>
    <p:extLst>
      <p:ext uri="{BB962C8B-B14F-4D97-AF65-F5344CB8AC3E}">
        <p14:creationId xmlns:p14="http://schemas.microsoft.com/office/powerpoint/2010/main" val="256822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Inntektsutvikling – Trades (NOK)</a:t>
            </a:r>
          </a:p>
        </p:txBody>
      </p:sp>
      <p:sp>
        <p:nvSpPr>
          <p:cNvPr id="4" name="Plassholder for dato 3"/>
          <p:cNvSpPr>
            <a:spLocks noGrp="1"/>
          </p:cNvSpPr>
          <p:nvPr>
            <p:ph type="dt" sz="half" idx="10"/>
          </p:nvPr>
        </p:nvSpPr>
        <p:spPr/>
        <p:txBody>
          <a:bodyPr/>
          <a:lstStyle/>
          <a:p>
            <a:fld id="{83A78995-FFBB-8847-BFAF-814313203F71}" type="datetime1">
              <a:rPr lang="en-US" smtClean="0"/>
              <a:t>10/22/2020</a:t>
            </a:fld>
            <a:endParaRPr lang="en-US"/>
          </a:p>
        </p:txBody>
      </p:sp>
      <p:sp>
        <p:nvSpPr>
          <p:cNvPr id="6" name="Plassholder for lysbildenummer 5"/>
          <p:cNvSpPr>
            <a:spLocks noGrp="1"/>
          </p:cNvSpPr>
          <p:nvPr>
            <p:ph type="sldNum" sz="quarter" idx="12"/>
          </p:nvPr>
        </p:nvSpPr>
        <p:spPr/>
        <p:txBody>
          <a:bodyPr/>
          <a:lstStyle/>
          <a:p>
            <a:fld id="{FA84A37A-AFC2-4A01-80A1-FC20F2C0D5BB}" type="slidenum">
              <a:rPr lang="en-US" smtClean="0"/>
              <a:pPr/>
              <a:t>4</a:t>
            </a:fld>
            <a:endParaRPr lang="en-US"/>
          </a:p>
        </p:txBody>
      </p:sp>
      <p:pic>
        <p:nvPicPr>
          <p:cNvPr id="7" name="Bilde 6">
            <a:extLst>
              <a:ext uri="{FF2B5EF4-FFF2-40B4-BE49-F238E27FC236}">
                <a16:creationId xmlns:a16="http://schemas.microsoft.com/office/drawing/2014/main" id="{1C53FBF6-4F9F-43A4-B411-9B577B8FE74E}"/>
              </a:ext>
            </a:extLst>
          </p:cNvPr>
          <p:cNvPicPr>
            <a:picLocks noChangeAspect="1"/>
          </p:cNvPicPr>
          <p:nvPr/>
        </p:nvPicPr>
        <p:blipFill>
          <a:blip r:embed="rId3"/>
          <a:stretch>
            <a:fillRect/>
          </a:stretch>
        </p:blipFill>
        <p:spPr>
          <a:xfrm>
            <a:off x="6096996" y="2514902"/>
            <a:ext cx="2844000" cy="3060619"/>
          </a:xfrm>
          <a:prstGeom prst="rect">
            <a:avLst/>
          </a:prstGeom>
        </p:spPr>
      </p:pic>
      <p:sp>
        <p:nvSpPr>
          <p:cNvPr id="9" name="TekstSylinder 8">
            <a:extLst>
              <a:ext uri="{FF2B5EF4-FFF2-40B4-BE49-F238E27FC236}">
                <a16:creationId xmlns:a16="http://schemas.microsoft.com/office/drawing/2014/main" id="{565F5DCE-A936-4591-8F63-E4BD4F866680}"/>
              </a:ext>
            </a:extLst>
          </p:cNvPr>
          <p:cNvSpPr txBox="1"/>
          <p:nvPr/>
        </p:nvSpPr>
        <p:spPr>
          <a:xfrm>
            <a:off x="1531550" y="1925397"/>
            <a:ext cx="3412589" cy="307777"/>
          </a:xfrm>
          <a:prstGeom prst="rect">
            <a:avLst/>
          </a:prstGeom>
          <a:noFill/>
        </p:spPr>
        <p:txBody>
          <a:bodyPr wrap="square" rtlCol="0">
            <a:spAutoFit/>
          </a:bodyPr>
          <a:lstStyle/>
          <a:p>
            <a:r>
              <a:rPr lang="nb-NO" sz="1400" b="1" dirty="0"/>
              <a:t>Omsetning pr. trade siste fem år</a:t>
            </a:r>
          </a:p>
        </p:txBody>
      </p:sp>
      <p:pic>
        <p:nvPicPr>
          <p:cNvPr id="10" name="Bilde 9">
            <a:extLst>
              <a:ext uri="{FF2B5EF4-FFF2-40B4-BE49-F238E27FC236}">
                <a16:creationId xmlns:a16="http://schemas.microsoft.com/office/drawing/2014/main" id="{A90AC5EC-0828-40AD-9AA0-8EE4CA260956}"/>
              </a:ext>
            </a:extLst>
          </p:cNvPr>
          <p:cNvPicPr>
            <a:picLocks noChangeAspect="1"/>
          </p:cNvPicPr>
          <p:nvPr/>
        </p:nvPicPr>
        <p:blipFill>
          <a:blip r:embed="rId4"/>
          <a:stretch>
            <a:fillRect/>
          </a:stretch>
        </p:blipFill>
        <p:spPr>
          <a:xfrm>
            <a:off x="659237" y="2238456"/>
            <a:ext cx="4860000" cy="3899063"/>
          </a:xfrm>
          <a:prstGeom prst="rect">
            <a:avLst/>
          </a:prstGeom>
        </p:spPr>
      </p:pic>
      <p:sp>
        <p:nvSpPr>
          <p:cNvPr id="11" name="TekstSylinder 10">
            <a:extLst>
              <a:ext uri="{FF2B5EF4-FFF2-40B4-BE49-F238E27FC236}">
                <a16:creationId xmlns:a16="http://schemas.microsoft.com/office/drawing/2014/main" id="{004D597D-3F95-47D6-901C-FB97ABE482CB}"/>
              </a:ext>
            </a:extLst>
          </p:cNvPr>
          <p:cNvSpPr txBox="1"/>
          <p:nvPr/>
        </p:nvSpPr>
        <p:spPr>
          <a:xfrm>
            <a:off x="6204546" y="2207125"/>
            <a:ext cx="2628900" cy="307777"/>
          </a:xfrm>
          <a:prstGeom prst="rect">
            <a:avLst/>
          </a:prstGeom>
          <a:noFill/>
        </p:spPr>
        <p:txBody>
          <a:bodyPr wrap="square" rtlCol="0">
            <a:spAutoFit/>
          </a:bodyPr>
          <a:lstStyle/>
          <a:p>
            <a:r>
              <a:rPr lang="nb-NO" sz="1400" b="1" dirty="0"/>
              <a:t>Omsetning pr. trade 2018</a:t>
            </a:r>
          </a:p>
        </p:txBody>
      </p:sp>
    </p:spTree>
    <p:extLst>
      <p:ext uri="{BB962C8B-B14F-4D97-AF65-F5344CB8AC3E}">
        <p14:creationId xmlns:p14="http://schemas.microsoft.com/office/powerpoint/2010/main" val="33062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Omsetningsutvikling</a:t>
            </a:r>
          </a:p>
        </p:txBody>
      </p:sp>
      <p:graphicFrame>
        <p:nvGraphicFramePr>
          <p:cNvPr id="7" name="Diagram 6">
            <a:extLst>
              <a:ext uri="{FF2B5EF4-FFF2-40B4-BE49-F238E27FC236}">
                <a16:creationId xmlns:a16="http://schemas.microsoft.com/office/drawing/2014/main" id="{B2D8B671-04AF-4BC9-9A05-B08AAA251D94}"/>
              </a:ext>
            </a:extLst>
          </p:cNvPr>
          <p:cNvGraphicFramePr>
            <a:graphicFrameLocks/>
          </p:cNvGraphicFramePr>
          <p:nvPr/>
        </p:nvGraphicFramePr>
        <p:xfrm>
          <a:off x="614235" y="4044838"/>
          <a:ext cx="4572000" cy="239649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a:extLst>
              <a:ext uri="{FF2B5EF4-FFF2-40B4-BE49-F238E27FC236}">
                <a16:creationId xmlns:a16="http://schemas.microsoft.com/office/drawing/2014/main" id="{EFEE69AA-93DA-4D33-80BA-1138F9DFE5AC}"/>
              </a:ext>
            </a:extLst>
          </p:cNvPr>
          <p:cNvSpPr txBox="1"/>
          <p:nvPr/>
        </p:nvSpPr>
        <p:spPr>
          <a:xfrm>
            <a:off x="5683622" y="1712258"/>
            <a:ext cx="3087515" cy="1938992"/>
          </a:xfrm>
          <a:prstGeom prst="rect">
            <a:avLst/>
          </a:prstGeom>
          <a:noFill/>
        </p:spPr>
        <p:txBody>
          <a:bodyPr wrap="square" rtlCol="0">
            <a:spAutoFit/>
          </a:bodyPr>
          <a:lstStyle/>
          <a:p>
            <a:r>
              <a:rPr lang="nb-NO" sz="1100" b="1" dirty="0"/>
              <a:t>Kommentarer:</a:t>
            </a:r>
          </a:p>
          <a:p>
            <a:endParaRPr lang="nb-NO" sz="800" b="1" dirty="0"/>
          </a:p>
          <a:p>
            <a:r>
              <a:rPr lang="nb-NO" sz="1100" dirty="0"/>
              <a:t>– Omsetningsrekord åtte år på rad</a:t>
            </a:r>
          </a:p>
          <a:p>
            <a:endParaRPr lang="nb-NO" sz="800" dirty="0"/>
          </a:p>
          <a:p>
            <a:r>
              <a:rPr lang="nb-NO" sz="1100" dirty="0"/>
              <a:t>– 4,5 % årlig inntektsvekst siste fem år</a:t>
            </a:r>
          </a:p>
          <a:p>
            <a:endParaRPr lang="nb-NO" sz="800" dirty="0"/>
          </a:p>
          <a:p>
            <a:r>
              <a:rPr lang="nb-NO" sz="1100" dirty="0"/>
              <a:t>– Container, Ferje og Stein står for over 70 % </a:t>
            </a:r>
            <a:br>
              <a:rPr lang="nb-NO" sz="1100" dirty="0"/>
            </a:br>
            <a:r>
              <a:rPr lang="nb-NO" sz="1100" dirty="0"/>
              <a:t>   av inntektene til LHKF</a:t>
            </a:r>
          </a:p>
          <a:p>
            <a:endParaRPr lang="nb-NO" sz="800" dirty="0"/>
          </a:p>
          <a:p>
            <a:r>
              <a:rPr lang="nb-NO" sz="1100" dirty="0"/>
              <a:t>– Økt andel volumbaserte inntekter (av </a:t>
            </a:r>
          </a:p>
          <a:p>
            <a:r>
              <a:rPr lang="nb-NO" sz="1100" dirty="0"/>
              <a:t>   totalinntektene) gjør at omsetningen blir mer </a:t>
            </a:r>
          </a:p>
          <a:p>
            <a:r>
              <a:rPr lang="nb-NO" sz="1100" dirty="0"/>
              <a:t>   eksponert for trafikksvingninger</a:t>
            </a:r>
          </a:p>
        </p:txBody>
      </p:sp>
      <p:graphicFrame>
        <p:nvGraphicFramePr>
          <p:cNvPr id="6" name="Diagram 5">
            <a:extLst>
              <a:ext uri="{FF2B5EF4-FFF2-40B4-BE49-F238E27FC236}">
                <a16:creationId xmlns:a16="http://schemas.microsoft.com/office/drawing/2014/main" id="{354DFED7-00B8-4CD5-A47D-E77DEDEE0E64}"/>
              </a:ext>
            </a:extLst>
          </p:cNvPr>
          <p:cNvGraphicFramePr>
            <a:graphicFrameLocks/>
          </p:cNvGraphicFramePr>
          <p:nvPr/>
        </p:nvGraphicFramePr>
        <p:xfrm>
          <a:off x="614235" y="1563653"/>
          <a:ext cx="4572000" cy="2373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63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FE7BA84-73A6-E340-ADDF-7EC9B7E92E06}" type="datetime1">
              <a:rPr lang="en-US" smtClean="0"/>
              <a:t>10/22/2020</a:t>
            </a:fld>
            <a:endParaRPr lang="en-US" dirty="0"/>
          </a:p>
        </p:txBody>
      </p:sp>
      <p:sp>
        <p:nvSpPr>
          <p:cNvPr id="4" name="Plassholder for lysbildenummer 3"/>
          <p:cNvSpPr>
            <a:spLocks noGrp="1"/>
          </p:cNvSpPr>
          <p:nvPr>
            <p:ph type="sldNum" sz="quarter" idx="12"/>
          </p:nvPr>
        </p:nvSpPr>
        <p:spPr/>
        <p:txBody>
          <a:bodyPr/>
          <a:lstStyle/>
          <a:p>
            <a:fld id="{FA84A37A-AFC2-4A01-80A1-FC20F2C0D5BB}" type="slidenum">
              <a:rPr lang="en-US" smtClean="0"/>
              <a:pPr/>
              <a:t>6</a:t>
            </a:fld>
            <a:endParaRPr lang="en-US" dirty="0"/>
          </a:p>
        </p:txBody>
      </p:sp>
      <p:pic>
        <p:nvPicPr>
          <p:cNvPr id="8" name="Plassholder for bilde 7"/>
          <p:cNvPicPr>
            <a:picLocks noGrp="1" noChangeAspect="1"/>
          </p:cNvPicPr>
          <p:nvPr>
            <p:ph type="pic" sz="quarter" idx="16"/>
          </p:nvPr>
        </p:nvPicPr>
        <p:blipFill rotWithShape="1">
          <a:blip r:embed="rId3" cstate="email">
            <a:extLst>
              <a:ext uri="{28A0092B-C50C-407E-A947-70E740481C1C}">
                <a14:useLocalDpi xmlns:a14="http://schemas.microsoft.com/office/drawing/2010/main" val="0"/>
              </a:ext>
            </a:extLst>
          </a:blip>
          <a:srcRect l="11728" t="-3710" r="9230" b="21484"/>
          <a:stretch/>
        </p:blipFill>
        <p:spPr>
          <a:xfrm>
            <a:off x="391886" y="326572"/>
            <a:ext cx="8266924" cy="5756987"/>
          </a:xfrm>
        </p:spPr>
      </p:pic>
      <p:sp>
        <p:nvSpPr>
          <p:cNvPr id="9" name="Pil mot venstre og høyre 8"/>
          <p:cNvSpPr/>
          <p:nvPr/>
        </p:nvSpPr>
        <p:spPr>
          <a:xfrm>
            <a:off x="2150746" y="1604863"/>
            <a:ext cx="4501976" cy="484632"/>
          </a:xfrm>
          <a:prstGeom prst="leftRightArrow">
            <a:avLst/>
          </a:prstGeom>
          <a:noFill/>
          <a:ln>
            <a:solidFill>
              <a:srgbClr val="D4E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nvSpPr>
        <p:spPr>
          <a:xfrm>
            <a:off x="3526971" y="1657896"/>
            <a:ext cx="2315554" cy="369332"/>
          </a:xfrm>
          <a:prstGeom prst="rect">
            <a:avLst/>
          </a:prstGeom>
          <a:noFill/>
        </p:spPr>
        <p:txBody>
          <a:bodyPr wrap="square" rtlCol="0">
            <a:spAutoFit/>
          </a:bodyPr>
          <a:lstStyle/>
          <a:p>
            <a:r>
              <a:rPr lang="nb-NO" b="1" dirty="0">
                <a:solidFill>
                  <a:srgbClr val="D4E5EC"/>
                </a:solidFill>
              </a:rPr>
              <a:t>E18 Sør &amp; nord</a:t>
            </a:r>
          </a:p>
        </p:txBody>
      </p:sp>
      <p:sp>
        <p:nvSpPr>
          <p:cNvPr id="11" name="Pil mot venstre og høyre 10"/>
          <p:cNvSpPr/>
          <p:nvPr/>
        </p:nvSpPr>
        <p:spPr>
          <a:xfrm rot="1840509">
            <a:off x="4733488" y="2247676"/>
            <a:ext cx="1680386" cy="356948"/>
          </a:xfrm>
          <a:prstGeom prst="leftRightArrow">
            <a:avLst/>
          </a:prstGeom>
          <a:noFill/>
          <a:ln>
            <a:solidFill>
              <a:srgbClr val="D4E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p:cNvSpPr txBox="1"/>
          <p:nvPr/>
        </p:nvSpPr>
        <p:spPr>
          <a:xfrm rot="1756088">
            <a:off x="4994370" y="2580463"/>
            <a:ext cx="2315554" cy="307777"/>
          </a:xfrm>
          <a:prstGeom prst="rect">
            <a:avLst/>
          </a:prstGeom>
          <a:noFill/>
        </p:spPr>
        <p:txBody>
          <a:bodyPr wrap="square" rtlCol="0">
            <a:spAutoFit/>
          </a:bodyPr>
          <a:lstStyle/>
          <a:p>
            <a:r>
              <a:rPr lang="nb-NO" sz="1400" b="1" dirty="0">
                <a:solidFill>
                  <a:srgbClr val="D4E5EC"/>
                </a:solidFill>
              </a:rPr>
              <a:t>Elveveien</a:t>
            </a:r>
          </a:p>
        </p:txBody>
      </p:sp>
      <p:sp>
        <p:nvSpPr>
          <p:cNvPr id="14" name="Tittel 3"/>
          <p:cNvSpPr txBox="1">
            <a:spLocks/>
          </p:cNvSpPr>
          <p:nvPr/>
        </p:nvSpPr>
        <p:spPr>
          <a:xfrm>
            <a:off x="614235" y="682625"/>
            <a:ext cx="1405065" cy="1039427"/>
          </a:xfrm>
          <a:prstGeom prst="rect">
            <a:avLst/>
          </a:prstGeom>
        </p:spPr>
        <p:txBody>
          <a:bodyPr/>
          <a:lstStyle>
            <a:lvl1pPr algn="l" defTabSz="914400" rtl="0" eaLnBrk="1" latinLnBrk="0" hangingPunct="1">
              <a:spcBef>
                <a:spcPct val="0"/>
              </a:spcBef>
              <a:buNone/>
              <a:defRPr sz="3600" b="1" i="0" kern="1200" cap="none" baseline="0">
                <a:solidFill>
                  <a:schemeClr val="tx2"/>
                </a:solidFill>
                <a:latin typeface="+mj-lt"/>
                <a:ea typeface="+mj-ea"/>
                <a:cs typeface="+mj-cs"/>
              </a:defRPr>
            </a:lvl1pPr>
          </a:lstStyle>
          <a:p>
            <a:r>
              <a:rPr lang="nb-NO" sz="3000" dirty="0">
                <a:solidFill>
                  <a:srgbClr val="1A4B58"/>
                </a:solidFill>
              </a:rPr>
              <a:t>Revet</a:t>
            </a:r>
          </a:p>
        </p:txBody>
      </p:sp>
    </p:spTree>
    <p:extLst>
      <p:ext uri="{BB962C8B-B14F-4D97-AF65-F5344CB8AC3E}">
        <p14:creationId xmlns:p14="http://schemas.microsoft.com/office/powerpoint/2010/main" val="160701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email">
            <a:extLst>
              <a:ext uri="{28A0092B-C50C-407E-A947-70E740481C1C}">
                <a14:useLocalDpi xmlns:a14="http://schemas.microsoft.com/office/drawing/2010/main" val="0"/>
              </a:ext>
            </a:extLst>
          </a:blip>
          <a:srcRect t="19817" b="16160"/>
          <a:stretch/>
        </p:blipFill>
        <p:spPr>
          <a:xfrm>
            <a:off x="394167" y="3881965"/>
            <a:ext cx="5250853" cy="2240621"/>
          </a:xfrm>
          <a:prstGeom prst="rect">
            <a:avLst/>
          </a:prstGeom>
        </p:spPr>
      </p:pic>
      <p:sp>
        <p:nvSpPr>
          <p:cNvPr id="2" name="Date Placeholder 1"/>
          <p:cNvSpPr>
            <a:spLocks noGrp="1"/>
          </p:cNvSpPr>
          <p:nvPr>
            <p:ph type="dt" sz="half" idx="10"/>
          </p:nvPr>
        </p:nvSpPr>
        <p:spPr/>
        <p:txBody>
          <a:bodyPr/>
          <a:lstStyle/>
          <a:p>
            <a:fld id="{078926F2-A93A-F642-8A54-F1DFF0043EEA}" type="datetime1">
              <a:rPr lang="en-US" smtClean="0"/>
              <a:t>10/22/2020</a:t>
            </a:fld>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7</a:t>
            </a:fld>
            <a:endParaRPr lang="en-US" dirty="0"/>
          </a:p>
        </p:txBody>
      </p:sp>
      <p:sp>
        <p:nvSpPr>
          <p:cNvPr id="5" name="Title 4"/>
          <p:cNvSpPr>
            <a:spLocks noGrp="1"/>
          </p:cNvSpPr>
          <p:nvPr>
            <p:ph type="title"/>
          </p:nvPr>
        </p:nvSpPr>
        <p:spPr/>
        <p:txBody>
          <a:bodyPr>
            <a:normAutofit/>
          </a:bodyPr>
          <a:lstStyle/>
          <a:p>
            <a:r>
              <a:rPr lang="en-US" sz="3400" dirty="0" err="1"/>
              <a:t>Anlegg</a:t>
            </a:r>
            <a:endParaRPr lang="en-US" sz="3400" dirty="0"/>
          </a:p>
        </p:txBody>
      </p:sp>
      <p:sp>
        <p:nvSpPr>
          <p:cNvPr id="6" name="Content Placeholder 5"/>
          <p:cNvSpPr>
            <a:spLocks noGrp="1"/>
          </p:cNvSpPr>
          <p:nvPr>
            <p:ph sz="half" idx="2"/>
          </p:nvPr>
        </p:nvSpPr>
        <p:spPr>
          <a:xfrm>
            <a:off x="426127" y="1658185"/>
            <a:ext cx="7141000" cy="2381970"/>
          </a:xfrm>
        </p:spPr>
        <p:txBody>
          <a:bodyPr>
            <a:normAutofit/>
          </a:bodyPr>
          <a:lstStyle/>
          <a:p>
            <a:r>
              <a:rPr lang="en-US" b="1" dirty="0" err="1"/>
              <a:t>Revet</a:t>
            </a:r>
            <a:r>
              <a:rPr lang="en-US" b="1" dirty="0"/>
              <a:t> / </a:t>
            </a:r>
            <a:r>
              <a:rPr lang="en-US" b="1" dirty="0" err="1"/>
              <a:t>Kanalen</a:t>
            </a:r>
            <a:endParaRPr lang="en-US" b="1" dirty="0"/>
          </a:p>
          <a:p>
            <a:pPr marL="114300" indent="0">
              <a:buNone/>
            </a:pPr>
            <a:r>
              <a:rPr lang="en-US" sz="1700" dirty="0"/>
              <a:t>    </a:t>
            </a:r>
            <a:r>
              <a:rPr lang="en-US" sz="1700" dirty="0" err="1"/>
              <a:t>Ferge</a:t>
            </a:r>
            <a:r>
              <a:rPr lang="en-US" sz="1700" dirty="0"/>
              <a:t>, </a:t>
            </a:r>
            <a:r>
              <a:rPr lang="en-US" sz="1700" dirty="0" err="1"/>
              <a:t>stykkgods</a:t>
            </a:r>
            <a:r>
              <a:rPr lang="en-US" sz="1700" dirty="0"/>
              <a:t>, container, bulk</a:t>
            </a:r>
          </a:p>
          <a:p>
            <a:pPr marL="114300" indent="0">
              <a:buNone/>
            </a:pPr>
            <a:endParaRPr lang="en-US" sz="1600" dirty="0"/>
          </a:p>
          <a:p>
            <a:r>
              <a:rPr lang="en-US" b="1" dirty="0" err="1"/>
              <a:t>Øvrig</a:t>
            </a:r>
            <a:r>
              <a:rPr lang="en-US" b="1" dirty="0"/>
              <a:t> </a:t>
            </a:r>
            <a:r>
              <a:rPr lang="en-US" b="1" dirty="0" err="1"/>
              <a:t>aktivitet</a:t>
            </a:r>
            <a:r>
              <a:rPr lang="en-US" b="1" dirty="0"/>
              <a:t> </a:t>
            </a:r>
          </a:p>
          <a:p>
            <a:pPr marL="114300" indent="0">
              <a:buNone/>
            </a:pPr>
            <a:r>
              <a:rPr lang="en-US" b="1" dirty="0"/>
              <a:t>   </a:t>
            </a:r>
            <a:r>
              <a:rPr lang="en-US" sz="1700" dirty="0" err="1"/>
              <a:t>Fiskerihavner</a:t>
            </a:r>
            <a:r>
              <a:rPr lang="en-US" sz="1700" dirty="0"/>
              <a:t>, </a:t>
            </a:r>
            <a:r>
              <a:rPr lang="en-US" sz="1700" dirty="0" err="1"/>
              <a:t>båthavner</a:t>
            </a:r>
            <a:r>
              <a:rPr lang="en-US" sz="1700" dirty="0"/>
              <a:t>, </a:t>
            </a:r>
            <a:r>
              <a:rPr lang="en-US" sz="1700" dirty="0" err="1"/>
              <a:t>gjestehavner</a:t>
            </a:r>
            <a:r>
              <a:rPr lang="en-US" sz="1700" dirty="0"/>
              <a:t>                                         </a:t>
            </a:r>
          </a:p>
          <a:p>
            <a:endParaRPr lang="en-US" dirty="0"/>
          </a:p>
        </p:txBody>
      </p:sp>
      <p:sp>
        <p:nvSpPr>
          <p:cNvPr id="7" name="Content Placeholder 6"/>
          <p:cNvSpPr>
            <a:spLocks noGrp="1"/>
          </p:cNvSpPr>
          <p:nvPr>
            <p:ph sz="quarter" idx="4"/>
          </p:nvPr>
        </p:nvSpPr>
        <p:spPr>
          <a:xfrm>
            <a:off x="5036908" y="1658186"/>
            <a:ext cx="4041775" cy="723956"/>
          </a:xfrm>
        </p:spPr>
        <p:txBody>
          <a:bodyPr/>
          <a:lstStyle/>
          <a:p>
            <a:r>
              <a:rPr lang="en-US" b="1" dirty="0" err="1"/>
              <a:t>Svartebukt</a:t>
            </a:r>
            <a:endParaRPr lang="en-US" b="1" dirty="0"/>
          </a:p>
          <a:p>
            <a:pPr marL="114300" indent="0">
              <a:buNone/>
            </a:pPr>
            <a:r>
              <a:rPr lang="en-US" sz="1700" dirty="0"/>
              <a:t>    Bulk (</a:t>
            </a:r>
            <a:r>
              <a:rPr lang="en-US" sz="1700" dirty="0" err="1"/>
              <a:t>steinprodukter</a:t>
            </a:r>
            <a:r>
              <a:rPr lang="en-US" sz="1700" dirty="0"/>
              <a:t>)</a:t>
            </a:r>
          </a:p>
        </p:txBody>
      </p:sp>
      <p:cxnSp>
        <p:nvCxnSpPr>
          <p:cNvPr id="19" name="Rett linje 18"/>
          <p:cNvCxnSpPr/>
          <p:nvPr/>
        </p:nvCxnSpPr>
        <p:spPr>
          <a:xfrm>
            <a:off x="5617390" y="3881966"/>
            <a:ext cx="0" cy="22280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Bild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37962" y="3883529"/>
            <a:ext cx="3359426" cy="2239057"/>
          </a:xfrm>
          <a:prstGeom prst="rect">
            <a:avLst/>
          </a:prstGeom>
        </p:spPr>
      </p:pic>
    </p:spTree>
    <p:extLst>
      <p:ext uri="{BB962C8B-B14F-4D97-AF65-F5344CB8AC3E}">
        <p14:creationId xmlns:p14="http://schemas.microsoft.com/office/powerpoint/2010/main" val="64484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25B6E-C530-FC4F-BF96-BF7B0643EFEE}" type="datetime1">
              <a:rPr lang="en-US" smtClean="0"/>
              <a:t>10/22/2020</a:t>
            </a:fld>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8</a:t>
            </a:fld>
            <a:endParaRPr lang="en-US" dirty="0"/>
          </a:p>
        </p:txBody>
      </p:sp>
      <p:sp>
        <p:nvSpPr>
          <p:cNvPr id="10" name="Content Placeholder 9"/>
          <p:cNvSpPr>
            <a:spLocks noGrp="1"/>
          </p:cNvSpPr>
          <p:nvPr>
            <p:ph sz="half" idx="2"/>
          </p:nvPr>
        </p:nvSpPr>
        <p:spPr>
          <a:xfrm>
            <a:off x="426127" y="1915890"/>
            <a:ext cx="4244477" cy="3687762"/>
          </a:xfrm>
        </p:spPr>
        <p:txBody>
          <a:bodyPr>
            <a:normAutofit/>
          </a:bodyPr>
          <a:lstStyle/>
          <a:p>
            <a:r>
              <a:rPr lang="en-US" sz="1800" b="1" dirty="0"/>
              <a:t>Kai:</a:t>
            </a:r>
            <a:r>
              <a:rPr lang="en-US" sz="1800" dirty="0"/>
              <a:t>	</a:t>
            </a:r>
            <a:r>
              <a:rPr lang="en-US" sz="1800" dirty="0" err="1"/>
              <a:t>Revkaia</a:t>
            </a:r>
            <a:r>
              <a:rPr lang="en-US" sz="1800" dirty="0"/>
              <a:t>, 305 m/ 11,5 m</a:t>
            </a:r>
          </a:p>
          <a:p>
            <a:pPr marL="114300" indent="0">
              <a:buNone/>
            </a:pPr>
            <a:endParaRPr lang="en-US" sz="1000" dirty="0"/>
          </a:p>
          <a:p>
            <a:r>
              <a:rPr lang="en-US" sz="1800" b="1" dirty="0" err="1"/>
              <a:t>Kraner</a:t>
            </a:r>
            <a:r>
              <a:rPr lang="en-US" sz="1800" b="1" dirty="0"/>
              <a:t>:  </a:t>
            </a:r>
            <a:r>
              <a:rPr lang="en-US" sz="1800" dirty="0"/>
              <a:t>2 Gantry </a:t>
            </a:r>
            <a:r>
              <a:rPr lang="en-US" sz="1800" dirty="0" err="1"/>
              <a:t>containerkraner</a:t>
            </a:r>
            <a:endParaRPr lang="en-US" sz="1800" dirty="0"/>
          </a:p>
          <a:p>
            <a:pPr marL="114300" indent="0">
              <a:buNone/>
            </a:pPr>
            <a:endParaRPr lang="en-US" sz="1000" dirty="0"/>
          </a:p>
          <a:p>
            <a:r>
              <a:rPr lang="en-US" sz="1800" b="1" dirty="0"/>
              <a:t>Areal: </a:t>
            </a:r>
            <a:r>
              <a:rPr lang="en-US" sz="1800" dirty="0"/>
              <a:t>100 </a:t>
            </a:r>
            <a:r>
              <a:rPr lang="en-US" sz="1800" dirty="0" err="1"/>
              <a:t>dekar</a:t>
            </a:r>
            <a:r>
              <a:rPr lang="en-US" sz="1800" dirty="0"/>
              <a:t> </a:t>
            </a:r>
            <a:r>
              <a:rPr lang="en-US" sz="1800" dirty="0" err="1"/>
              <a:t>havne</a:t>
            </a:r>
            <a:r>
              <a:rPr lang="en-US" sz="1800" dirty="0"/>
              <a:t>- </a:t>
            </a:r>
            <a:r>
              <a:rPr lang="en-US" sz="1800" dirty="0" err="1"/>
              <a:t>og</a:t>
            </a:r>
            <a:r>
              <a:rPr lang="en-US" sz="1800" dirty="0"/>
              <a:t> </a:t>
            </a:r>
            <a:r>
              <a:rPr lang="en-US" sz="1800" dirty="0" err="1"/>
              <a:t>terminalanlegg</a:t>
            </a:r>
            <a:endParaRPr lang="en-US" sz="1800" dirty="0"/>
          </a:p>
          <a:p>
            <a:pPr marL="114300" indent="0">
              <a:buNone/>
            </a:pPr>
            <a:endParaRPr lang="en-US" sz="1000" dirty="0"/>
          </a:p>
          <a:p>
            <a:r>
              <a:rPr lang="en-US" sz="1800" b="1" dirty="0" err="1"/>
              <a:t>Terminaloperatør</a:t>
            </a:r>
            <a:r>
              <a:rPr lang="en-US" sz="1800" b="1" dirty="0"/>
              <a:t>:       </a:t>
            </a:r>
            <a:r>
              <a:rPr lang="en-US" sz="1800" dirty="0"/>
              <a:t>             Larvik </a:t>
            </a:r>
            <a:r>
              <a:rPr lang="en-US" sz="1800" dirty="0" err="1"/>
              <a:t>Containerterminal</a:t>
            </a:r>
            <a:r>
              <a:rPr lang="en-US" sz="1800" dirty="0"/>
              <a:t> AS</a:t>
            </a:r>
          </a:p>
          <a:p>
            <a:pPr marL="114300" indent="0">
              <a:buNone/>
            </a:pPr>
            <a:endParaRPr lang="en-US" sz="1000" dirty="0"/>
          </a:p>
          <a:p>
            <a:r>
              <a:rPr lang="en-US" sz="1800" dirty="0" err="1"/>
              <a:t>Grensekontrollstasjon</a:t>
            </a:r>
            <a:r>
              <a:rPr lang="en-US" sz="1800" dirty="0"/>
              <a:t> for </a:t>
            </a:r>
            <a:r>
              <a:rPr lang="en-US" sz="1800" dirty="0" err="1"/>
              <a:t>animalske</a:t>
            </a:r>
            <a:r>
              <a:rPr lang="en-US" sz="1800" dirty="0"/>
              <a:t> </a:t>
            </a:r>
            <a:r>
              <a:rPr lang="en-US" sz="1800" dirty="0" err="1"/>
              <a:t>og</a:t>
            </a:r>
            <a:r>
              <a:rPr lang="en-US" sz="1800" dirty="0"/>
              <a:t> </a:t>
            </a:r>
            <a:r>
              <a:rPr lang="en-US" sz="1800" dirty="0" err="1"/>
              <a:t>ikke</a:t>
            </a:r>
            <a:r>
              <a:rPr lang="en-US" sz="1800" dirty="0"/>
              <a:t> - </a:t>
            </a:r>
            <a:r>
              <a:rPr lang="en-US" sz="1800" dirty="0" err="1"/>
              <a:t>animalske</a:t>
            </a:r>
            <a:r>
              <a:rPr lang="en-US" sz="1800" dirty="0"/>
              <a:t> </a:t>
            </a:r>
            <a:r>
              <a:rPr lang="en-US" sz="1800" dirty="0" err="1"/>
              <a:t>produkter</a:t>
            </a:r>
            <a:endParaRPr lang="en-US" sz="1800" dirty="0"/>
          </a:p>
          <a:p>
            <a:pPr marL="114300" indent="0">
              <a:buNone/>
            </a:pPr>
            <a:r>
              <a:rPr lang="en-US" sz="1800" dirty="0"/>
              <a:t> </a:t>
            </a:r>
          </a:p>
          <a:p>
            <a:endParaRPr lang="en-US" dirty="0"/>
          </a:p>
        </p:txBody>
      </p:sp>
      <p:pic>
        <p:nvPicPr>
          <p:cNvPr id="12" name="Picture Placeholder 11" descr="2951.jp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23467" r="23467"/>
          <a:stretch>
            <a:fillRect/>
          </a:stretch>
        </p:blipFill>
        <p:spPr/>
      </p:pic>
      <p:sp>
        <p:nvSpPr>
          <p:cNvPr id="8" name="Title 7"/>
          <p:cNvSpPr>
            <a:spLocks noGrp="1"/>
          </p:cNvSpPr>
          <p:nvPr>
            <p:ph type="title"/>
          </p:nvPr>
        </p:nvSpPr>
        <p:spPr>
          <a:xfrm>
            <a:off x="464744" y="548181"/>
            <a:ext cx="8156902" cy="1215312"/>
          </a:xfrm>
        </p:spPr>
        <p:txBody>
          <a:bodyPr>
            <a:normAutofit/>
          </a:bodyPr>
          <a:lstStyle/>
          <a:p>
            <a:r>
              <a:rPr lang="en-US" sz="3000" dirty="0" err="1"/>
              <a:t>Containerterminalen</a:t>
            </a:r>
            <a:endParaRPr lang="en-US" sz="3000" dirty="0"/>
          </a:p>
        </p:txBody>
      </p:sp>
      <p:pic>
        <p:nvPicPr>
          <p:cNvPr id="5" name="Bilde 4"/>
          <p:cNvPicPr>
            <a:picLocks noChangeAspect="1"/>
          </p:cNvPicPr>
          <p:nvPr/>
        </p:nvPicPr>
        <p:blipFill rotWithShape="1">
          <a:blip r:embed="rId3" cstate="email">
            <a:extLst>
              <a:ext uri="{28A0092B-C50C-407E-A947-70E740481C1C}">
                <a14:useLocalDpi xmlns:a14="http://schemas.microsoft.com/office/drawing/2010/main" val="0"/>
              </a:ext>
            </a:extLst>
          </a:blip>
          <a:srcRect l="24310" r="22153"/>
          <a:stretch/>
        </p:blipFill>
        <p:spPr>
          <a:xfrm>
            <a:off x="4711958" y="416672"/>
            <a:ext cx="4100333" cy="5720569"/>
          </a:xfrm>
          <a:prstGeom prst="rect">
            <a:avLst/>
          </a:prstGeom>
        </p:spPr>
      </p:pic>
    </p:spTree>
    <p:extLst>
      <p:ext uri="{BB962C8B-B14F-4D97-AF65-F5344CB8AC3E}">
        <p14:creationId xmlns:p14="http://schemas.microsoft.com/office/powerpoint/2010/main" val="374951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71E02-25C1-8142-9A29-3AF6ECDFA0BB}" type="datetime1">
              <a:rPr lang="en-US" smtClean="0"/>
              <a:t>10/22/2020</a:t>
            </a:fld>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9</a:t>
            </a:fld>
            <a:endParaRPr lang="en-US" dirty="0"/>
          </a:p>
        </p:txBody>
      </p:sp>
      <p:sp>
        <p:nvSpPr>
          <p:cNvPr id="8" name="Title 7"/>
          <p:cNvSpPr>
            <a:spLocks noGrp="1"/>
          </p:cNvSpPr>
          <p:nvPr>
            <p:ph type="title"/>
          </p:nvPr>
        </p:nvSpPr>
        <p:spPr/>
        <p:txBody>
          <a:bodyPr/>
          <a:lstStyle/>
          <a:p>
            <a:r>
              <a:rPr lang="en-US" dirty="0" err="1"/>
              <a:t>Linjetilbudet</a:t>
            </a:r>
            <a:endParaRPr lang="en-US" dirty="0"/>
          </a:p>
        </p:txBody>
      </p:sp>
      <p:pic>
        <p:nvPicPr>
          <p:cNvPr id="6" name="Bilde 5" descr="Et bilde som inneholder tekst, kart&#10;&#10;Automatisk generert beskrivelse">
            <a:extLst>
              <a:ext uri="{FF2B5EF4-FFF2-40B4-BE49-F238E27FC236}">
                <a16:creationId xmlns:a16="http://schemas.microsoft.com/office/drawing/2014/main" id="{D89B9AA0-2CC8-4901-A776-A2E6490FC94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4235" r="-1256"/>
          <a:stretch/>
        </p:blipFill>
        <p:spPr>
          <a:xfrm>
            <a:off x="614235" y="1780673"/>
            <a:ext cx="7872909" cy="4292867"/>
          </a:xfrm>
          <a:prstGeom prst="rect">
            <a:avLst/>
          </a:prstGeom>
        </p:spPr>
      </p:pic>
    </p:spTree>
    <p:extLst>
      <p:ext uri="{BB962C8B-B14F-4D97-AF65-F5344CB8AC3E}">
        <p14:creationId xmlns:p14="http://schemas.microsoft.com/office/powerpoint/2010/main" val="2453154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rvik Havn">
  <a:themeElements>
    <a:clrScheme name="Custom 1">
      <a:dk1>
        <a:sysClr val="windowText" lastClr="000000"/>
      </a:dk1>
      <a:lt1>
        <a:sysClr val="window" lastClr="FFFFFF"/>
      </a:lt1>
      <a:dk2>
        <a:srgbClr val="002C38"/>
      </a:dk2>
      <a:lt2>
        <a:srgbClr val="CADFE8"/>
      </a:lt2>
      <a:accent1>
        <a:srgbClr val="6AB625"/>
      </a:accent1>
      <a:accent2>
        <a:srgbClr val="C9412B"/>
      </a:accent2>
      <a:accent3>
        <a:srgbClr val="417995"/>
      </a:accent3>
      <a:accent4>
        <a:srgbClr val="F28F88"/>
      </a:accent4>
      <a:accent5>
        <a:srgbClr val="4F3777"/>
      </a:accent5>
      <a:accent6>
        <a:srgbClr val="410423"/>
      </a:accent6>
      <a:hlink>
        <a:srgbClr val="7BBF3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71454CAA1C2448BFF4BCF62CD458C4" ma:contentTypeVersion="12" ma:contentTypeDescription="Create a new document." ma:contentTypeScope="" ma:versionID="d4140992fc927ca184bfbd50476d6669">
  <xsd:schema xmlns:xsd="http://www.w3.org/2001/XMLSchema" xmlns:xs="http://www.w3.org/2001/XMLSchema" xmlns:p="http://schemas.microsoft.com/office/2006/metadata/properties" xmlns:ns2="e6bececd-d91f-45da-bcc3-871b49302597" xmlns:ns3="88b8cf6e-cbdb-4b53-995b-46c65cbf15cc" targetNamespace="http://schemas.microsoft.com/office/2006/metadata/properties" ma:root="true" ma:fieldsID="a82f02e3c49419e5f7e8e23e40622477" ns2:_="" ns3:_="">
    <xsd:import namespace="e6bececd-d91f-45da-bcc3-871b49302597"/>
    <xsd:import namespace="88b8cf6e-cbdb-4b53-995b-46c65cbf15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ececd-d91f-45da-bcc3-871b4930259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b8cf6e-cbdb-4b53-995b-46c65cbf15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C5C146-EB70-4DF9-9648-CFE42C054487}">
  <ds:schemaRefs>
    <ds:schemaRef ds:uri="http://schemas.microsoft.com/sharepoint/v3/contenttype/forms"/>
  </ds:schemaRefs>
</ds:datastoreItem>
</file>

<file path=customXml/itemProps2.xml><?xml version="1.0" encoding="utf-8"?>
<ds:datastoreItem xmlns:ds="http://schemas.openxmlformats.org/officeDocument/2006/customXml" ds:itemID="{E82FB64A-5CB7-4C6F-A1E8-20C9D81C4CE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C135D9-497D-49EA-9EB0-2D9C8868C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ececd-d91f-45da-bcc3-871b49302597"/>
    <ds:schemaRef ds:uri="88b8cf6e-cbdb-4b53-995b-46c65cbf1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Apothecary.thmx</Template>
  <TotalTime>2871</TotalTime>
  <Words>1484</Words>
  <Application>Microsoft Office PowerPoint</Application>
  <PresentationFormat>Skjermfremvisning (4:3)</PresentationFormat>
  <Paragraphs>220</Paragraphs>
  <Slides>22</Slides>
  <Notes>13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22</vt:i4>
      </vt:variant>
    </vt:vector>
  </HeadingPairs>
  <TitlesOfParts>
    <vt:vector size="26" baseType="lpstr">
      <vt:lpstr>Arial</vt:lpstr>
      <vt:lpstr>Calibri</vt:lpstr>
      <vt:lpstr>Courier New</vt:lpstr>
      <vt:lpstr>Larvik Havn</vt:lpstr>
      <vt:lpstr>Larvik Havn – Porten til Europa</vt:lpstr>
      <vt:lpstr>Larvik Havn 2019</vt:lpstr>
      <vt:lpstr>PowerPoint-presentasjon</vt:lpstr>
      <vt:lpstr>Inntektsutvikling – Trades (NOK)</vt:lpstr>
      <vt:lpstr>Omsetningsutvikling</vt:lpstr>
      <vt:lpstr>PowerPoint-presentasjon</vt:lpstr>
      <vt:lpstr>Anlegg</vt:lpstr>
      <vt:lpstr>Containerterminalen</vt:lpstr>
      <vt:lpstr>Linjetilbudet</vt:lpstr>
      <vt:lpstr>Forbindelser</vt:lpstr>
      <vt:lpstr>Forbindelser</vt:lpstr>
      <vt:lpstr>Strategiplan for Larvik Havn FNs Bærekrafts mål : </vt:lpstr>
      <vt:lpstr>Klimasats 2020 – Klimaregnskap med forslag til tiltak</vt:lpstr>
      <vt:lpstr>Miljøtiltak i Larvik Havn </vt:lpstr>
      <vt:lpstr>Klimanettverk: Havnesamarbeid Oslofjorden – Fylkeskommuner </vt:lpstr>
      <vt:lpstr>Granitt</vt:lpstr>
      <vt:lpstr>Fergeterminalen</vt:lpstr>
      <vt:lpstr>Svartebukt</vt:lpstr>
      <vt:lpstr>PowerPoint-presentasjon</vt:lpstr>
      <vt:lpstr>Jernbaneterminal Sika</vt:lpstr>
      <vt:lpstr>Revstien</vt:lpstr>
      <vt:lpstr>Takk for oppmerksomheten!</vt:lpstr>
    </vt:vector>
  </TitlesOfParts>
  <Company>Allegro Larvik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 Klavenes</dc:creator>
  <cp:lastModifiedBy>Agnes Hov Bjellvåg</cp:lastModifiedBy>
  <cp:revision>84</cp:revision>
  <dcterms:created xsi:type="dcterms:W3CDTF">2015-06-15T02:05:51Z</dcterms:created>
  <dcterms:modified xsi:type="dcterms:W3CDTF">2020-10-22T13:21:11Z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0x0101009071454CAA1C2448BFF4BCF62CD458C4</vt:lpwstr>
  </property>
  <property fmtid="{D5CDD505-2E9C-101B-9397-08002B2CF9AE}" pid="3" name="Order">
    <vt:r8>350200</vt:r8>
  </property>
</Properties>
</file>